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3"/>
  </p:notesMasterIdLst>
  <p:sldIdLst>
    <p:sldId id="307" r:id="rId2"/>
    <p:sldId id="339" r:id="rId3"/>
    <p:sldId id="335" r:id="rId4"/>
    <p:sldId id="334" r:id="rId5"/>
    <p:sldId id="338" r:id="rId6"/>
    <p:sldId id="336" r:id="rId7"/>
    <p:sldId id="337" r:id="rId8"/>
    <p:sldId id="257" r:id="rId9"/>
    <p:sldId id="324" r:id="rId10"/>
    <p:sldId id="258" r:id="rId11"/>
    <p:sldId id="321" r:id="rId12"/>
    <p:sldId id="322" r:id="rId13"/>
    <p:sldId id="323" r:id="rId14"/>
    <p:sldId id="312" r:id="rId15"/>
    <p:sldId id="315" r:id="rId16"/>
    <p:sldId id="330" r:id="rId17"/>
    <p:sldId id="259" r:id="rId18"/>
    <p:sldId id="260" r:id="rId19"/>
    <p:sldId id="261" r:id="rId20"/>
    <p:sldId id="263" r:id="rId21"/>
    <p:sldId id="264" r:id="rId22"/>
    <p:sldId id="265" r:id="rId23"/>
    <p:sldId id="267" r:id="rId24"/>
    <p:sldId id="268" r:id="rId25"/>
    <p:sldId id="269" r:id="rId26"/>
    <p:sldId id="308" r:id="rId27"/>
    <p:sldId id="310" r:id="rId28"/>
    <p:sldId id="313" r:id="rId29"/>
    <p:sldId id="317" r:id="rId30"/>
    <p:sldId id="311" r:id="rId31"/>
    <p:sldId id="275" r:id="rId32"/>
    <p:sldId id="270" r:id="rId33"/>
    <p:sldId id="273" r:id="rId34"/>
    <p:sldId id="274" r:id="rId35"/>
    <p:sldId id="276" r:id="rId36"/>
    <p:sldId id="278" r:id="rId37"/>
    <p:sldId id="329" r:id="rId38"/>
    <p:sldId id="288" r:id="rId39"/>
    <p:sldId id="290" r:id="rId40"/>
    <p:sldId id="309" r:id="rId41"/>
    <p:sldId id="341" r:id="rId42"/>
    <p:sldId id="332" r:id="rId43"/>
    <p:sldId id="314" r:id="rId44"/>
    <p:sldId id="333" r:id="rId45"/>
    <p:sldId id="289" r:id="rId46"/>
    <p:sldId id="291" r:id="rId47"/>
    <p:sldId id="325" r:id="rId48"/>
    <p:sldId id="292" r:id="rId49"/>
    <p:sldId id="293" r:id="rId50"/>
    <p:sldId id="327" r:id="rId51"/>
    <p:sldId id="328" r:id="rId52"/>
    <p:sldId id="294" r:id="rId53"/>
    <p:sldId id="316" r:id="rId54"/>
    <p:sldId id="304" r:id="rId55"/>
    <p:sldId id="305" r:id="rId56"/>
    <p:sldId id="306" r:id="rId57"/>
    <p:sldId id="318" r:id="rId58"/>
    <p:sldId id="319" r:id="rId59"/>
    <p:sldId id="320" r:id="rId60"/>
    <p:sldId id="326" r:id="rId61"/>
    <p:sldId id="340" r:id="rId6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0033"/>
    <a:srgbClr val="3366FF"/>
    <a:srgbClr val="ED00FF"/>
    <a:srgbClr val="FFF922"/>
    <a:srgbClr val="F7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9C3C083-1198-4D1F-B43A-4949BF53C5C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738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887B34F-85B9-4E0E-94B5-A4FDD16FF57D}" type="slidenum">
              <a:rPr lang="it-IT" sz="1200"/>
              <a:pPr eaLnBrk="1" hangingPunct="1"/>
              <a:t>3</a:t>
            </a:fld>
            <a:endParaRPr lang="it-IT" sz="1200"/>
          </a:p>
        </p:txBody>
      </p:sp>
      <p:sp>
        <p:nvSpPr>
          <p:cNvPr id="19459" name="Text Box 1"/>
          <p:cNvSpPr>
            <a:spLocks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9460" name="Text Box 2"/>
          <p:cNvSpPr>
            <a:spLocks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it-IT" sz="2000" smtClean="0">
              <a:latin typeface="Arial" pitchFamily="34" charset="0"/>
              <a:ea typeface="SimSun" pitchFamily="2" charset="-122"/>
              <a:cs typeface="ＭＳ Ｐゴシック" pitchFamily="34" charset="-128"/>
            </a:endParaRPr>
          </a:p>
        </p:txBody>
      </p:sp>
      <p:sp>
        <p:nvSpPr>
          <p:cNvPr id="1946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482CF5A-15EC-489A-9FAD-01859C770C4D}" type="slidenum">
              <a:rPr lang="it-IT" sz="1800">
                <a:solidFill>
                  <a:srgbClr val="000000"/>
                </a:solidFill>
                <a:latin typeface="Calibri" pitchFamily="34" charset="0"/>
              </a:rPr>
              <a:pPr eaLnBrk="1" hangingPunct="1"/>
              <a:t>3</a:t>
            </a:fld>
            <a:endParaRPr lang="it-IT" sz="18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6638282-315B-427B-9EBC-7C89AA6A6A03}" type="slidenum">
              <a:rPr lang="it-IT" sz="1200"/>
              <a:pPr eaLnBrk="1" hangingPunct="1"/>
              <a:t>18</a:t>
            </a:fld>
            <a:endParaRPr lang="it-IT" sz="120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8" tIns="45659" rIns="91318" bIns="45659" anchor="b"/>
          <a:lstStyle>
            <a:lvl1pPr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2B745108-F5D8-48AE-B719-8A93B2A94465}" type="slidenum">
              <a:rPr lang="it-IT" sz="12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18</a:t>
            </a:fld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44036" name="Text Box 1"/>
          <p:cNvSpPr txBox="1">
            <a:spLocks noChangeArrowheads="1"/>
          </p:cNvSpPr>
          <p:nvPr/>
        </p:nvSpPr>
        <p:spPr bwMode="auto">
          <a:xfrm>
            <a:off x="936625" y="685800"/>
            <a:ext cx="49879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548" tIns="43274" rIns="86548" bIns="43274" anchor="ctr"/>
          <a:lstStyle>
            <a:lvl1pPr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700">
              <a:solidFill>
                <a:schemeClr val="bg1"/>
              </a:solidFill>
            </a:endParaRPr>
          </a:p>
        </p:txBody>
      </p:sp>
      <p:sp>
        <p:nvSpPr>
          <p:cNvPr id="44037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7988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8" tIns="45659" rIns="91318" bIns="45659" anchor="ctr"/>
          <a:lstStyle/>
          <a:p>
            <a:pPr defTabSz="449263"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A21ABED-C17E-4A61-BF67-B306B36AF834}" type="slidenum">
              <a:rPr lang="it-IT" sz="1200"/>
              <a:pPr eaLnBrk="1" hangingPunct="1"/>
              <a:t>28</a:t>
            </a:fld>
            <a:endParaRPr lang="it-IT" sz="120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74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406EFD-4122-4B62-B590-F1E35B6B4B63}" type="slidenum">
              <a:rPr lang="it-IT" sz="1200"/>
              <a:pPr eaLnBrk="1" hangingPunct="1"/>
              <a:t>29</a:t>
            </a:fld>
            <a:endParaRPr lang="it-IT" sz="120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292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F48AA22-E73B-4182-92C7-65FE335220F2}" type="slidenum">
              <a:rPr lang="it-IT" sz="1200"/>
              <a:pPr eaLnBrk="1" hangingPunct="1"/>
              <a:t>30</a:t>
            </a:fld>
            <a:endParaRPr lang="it-IT" sz="1200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087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765312D-75D3-4980-BF00-0AD75D1FCDA4}" type="slidenum">
              <a:rPr lang="it-IT" sz="1200"/>
              <a:pPr eaLnBrk="1" hangingPunct="1"/>
              <a:t>40</a:t>
            </a:fld>
            <a:endParaRPr lang="it-IT" sz="120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69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900A2B7-8570-4482-A88E-44EB93EB27AE}" type="slidenum">
              <a:rPr lang="it-IT" sz="1200"/>
              <a:pPr eaLnBrk="1" hangingPunct="1"/>
              <a:t>43</a:t>
            </a:fld>
            <a:endParaRPr lang="it-IT" sz="1200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102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3227A305-8137-4DFC-B71B-AA99C7C425A9}" type="slidenum">
              <a:rPr lang="it-IT" sz="1200"/>
              <a:pPr eaLnBrk="1" hangingPunct="1"/>
              <a:t>46</a:t>
            </a:fld>
            <a:endParaRPr lang="it-IT" sz="1200"/>
          </a:p>
        </p:txBody>
      </p:sp>
      <p:sp>
        <p:nvSpPr>
          <p:cNvPr id="7885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8" tIns="45659" rIns="91318" bIns="45659" anchor="b"/>
          <a:lstStyle>
            <a:lvl1pPr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407C021C-2C3B-442F-A2B7-5787F55CD2B6}" type="slidenum">
              <a:rPr lang="it-IT" sz="12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46</a:t>
            </a:fld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8852" name="Text Box 1"/>
          <p:cNvSpPr txBox="1">
            <a:spLocks noChangeArrowheads="1"/>
          </p:cNvSpPr>
          <p:nvPr/>
        </p:nvSpPr>
        <p:spPr bwMode="auto">
          <a:xfrm>
            <a:off x="936625" y="685800"/>
            <a:ext cx="49879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548" tIns="43274" rIns="86548" bIns="43274" anchor="ctr"/>
          <a:lstStyle>
            <a:lvl1pPr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700">
              <a:solidFill>
                <a:schemeClr val="bg1"/>
              </a:solidFill>
            </a:endParaRPr>
          </a:p>
        </p:txBody>
      </p:sp>
      <p:sp>
        <p:nvSpPr>
          <p:cNvPr id="78853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7988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8" tIns="45659" rIns="91318" bIns="45659" anchor="ctr"/>
          <a:lstStyle/>
          <a:p>
            <a:pPr defTabSz="449263"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F2AE781-8906-4B1A-9666-CDBB96DE2195}" type="slidenum">
              <a:rPr lang="it-IT" sz="1200"/>
              <a:pPr eaLnBrk="1" hangingPunct="1"/>
              <a:t>48</a:t>
            </a:fld>
            <a:endParaRPr lang="it-IT" sz="1200"/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8" tIns="45659" rIns="91318" bIns="45659" anchor="b"/>
          <a:lstStyle>
            <a:lvl1pPr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49422E5A-12DA-49C1-97DE-38FAB0E1AFF6}" type="slidenum">
              <a:rPr lang="it-IT" sz="12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48</a:t>
            </a:fld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81924" name="Text Box 1"/>
          <p:cNvSpPr txBox="1">
            <a:spLocks noChangeArrowheads="1"/>
          </p:cNvSpPr>
          <p:nvPr/>
        </p:nvSpPr>
        <p:spPr bwMode="auto">
          <a:xfrm>
            <a:off x="936625" y="685800"/>
            <a:ext cx="49879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548" tIns="43274" rIns="86548" bIns="43274" anchor="ctr"/>
          <a:lstStyle>
            <a:lvl1pPr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700">
              <a:solidFill>
                <a:schemeClr val="bg1"/>
              </a:solidFill>
            </a:endParaRPr>
          </a:p>
        </p:txBody>
      </p:sp>
      <p:sp>
        <p:nvSpPr>
          <p:cNvPr id="81925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7988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8" tIns="45659" rIns="91318" bIns="45659" anchor="ctr"/>
          <a:lstStyle/>
          <a:p>
            <a:pPr defTabSz="449263"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C535FFD-FD15-4262-95DF-889202BD5A03}" type="slidenum">
              <a:rPr lang="it-IT" sz="1200"/>
              <a:pPr eaLnBrk="1" hangingPunct="1"/>
              <a:t>49</a:t>
            </a:fld>
            <a:endParaRPr lang="it-IT" sz="1200"/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8" tIns="45659" rIns="91318" bIns="45659" anchor="b"/>
          <a:lstStyle>
            <a:lvl1pPr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923C5951-E6DA-4820-9E55-9F1858D08B7B}" type="slidenum">
              <a:rPr lang="it-IT" sz="12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49</a:t>
            </a:fld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83972" name="Text Box 1"/>
          <p:cNvSpPr txBox="1">
            <a:spLocks noChangeArrowheads="1"/>
          </p:cNvSpPr>
          <p:nvPr/>
        </p:nvSpPr>
        <p:spPr bwMode="auto">
          <a:xfrm>
            <a:off x="936625" y="685800"/>
            <a:ext cx="49879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548" tIns="43274" rIns="86548" bIns="43274" anchor="ctr"/>
          <a:lstStyle>
            <a:lvl1pPr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700">
              <a:solidFill>
                <a:schemeClr val="bg1"/>
              </a:solidFill>
            </a:endParaRPr>
          </a:p>
        </p:txBody>
      </p:sp>
      <p:sp>
        <p:nvSpPr>
          <p:cNvPr id="83973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7988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8" tIns="45659" rIns="91318" bIns="45659" anchor="ctr"/>
          <a:lstStyle/>
          <a:p>
            <a:pPr defTabSz="449263"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F80C4FF-14C7-41DB-93B9-8796351573FC}" type="slidenum">
              <a:rPr lang="it-IT" sz="1200"/>
              <a:pPr eaLnBrk="1" hangingPunct="1"/>
              <a:t>53</a:t>
            </a:fld>
            <a:endParaRPr lang="it-IT" sz="1200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286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DF9D946-AA4D-4D24-936A-262498F66E53}" type="slidenum">
              <a:rPr lang="it-IT" sz="1200"/>
              <a:pPr eaLnBrk="1" hangingPunct="1"/>
              <a:t>4</a:t>
            </a:fld>
            <a:endParaRPr lang="it-IT" sz="1200"/>
          </a:p>
        </p:txBody>
      </p:sp>
      <p:sp>
        <p:nvSpPr>
          <p:cNvPr id="21507" name="Text Box 1"/>
          <p:cNvSpPr>
            <a:spLocks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1508" name="Text Box 2"/>
          <p:cNvSpPr>
            <a:spLocks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it-IT" sz="2000" smtClean="0">
              <a:latin typeface="Arial" pitchFamily="34" charset="0"/>
              <a:ea typeface="SimSun" pitchFamily="2" charset="-122"/>
              <a:cs typeface="ＭＳ Ｐゴシック" pitchFamily="34" charset="-128"/>
            </a:endParaRPr>
          </a:p>
        </p:txBody>
      </p:sp>
      <p:sp>
        <p:nvSpPr>
          <p:cNvPr id="21509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15580F8-AC92-49D4-8FF5-86A838D171BA}" type="slidenum">
              <a:rPr lang="it-IT" sz="1800">
                <a:solidFill>
                  <a:srgbClr val="000000"/>
                </a:solidFill>
                <a:latin typeface="Calibri" pitchFamily="34" charset="0"/>
              </a:rPr>
              <a:pPr eaLnBrk="1" hangingPunct="1"/>
              <a:t>4</a:t>
            </a:fld>
            <a:endParaRPr lang="it-IT" sz="18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BA8D24D-6C21-4406-8771-9F87F70EABE1}" type="slidenum">
              <a:rPr lang="it-IT" sz="1200"/>
              <a:pPr eaLnBrk="1" hangingPunct="1"/>
              <a:t>54</a:t>
            </a:fld>
            <a:endParaRPr lang="it-IT" sz="1200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59FEBC8-27C5-4151-BE61-0475DC0486DB}" type="slidenum">
              <a:rPr lang="it-IT" sz="1200"/>
              <a:pPr eaLnBrk="1" hangingPunct="1"/>
              <a:t>55</a:t>
            </a:fld>
            <a:endParaRPr lang="it-IT" sz="1200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39847EF4-2432-41FD-9A0F-635ABF1479A1}" type="slidenum">
              <a:rPr lang="it-IT" sz="1200"/>
              <a:pPr eaLnBrk="1" hangingPunct="1"/>
              <a:t>56</a:t>
            </a:fld>
            <a:endParaRPr lang="it-IT" sz="1200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EA5D2C0-94E1-4385-86DD-FB2197C41C70}" type="slidenum">
              <a:rPr lang="it-IT" sz="1200"/>
              <a:pPr eaLnBrk="1" hangingPunct="1"/>
              <a:t>57</a:t>
            </a:fld>
            <a:endParaRPr lang="it-IT" sz="1200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358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6A87AA6-751F-424E-BD4D-2DC6B76F5709}" type="slidenum">
              <a:rPr lang="it-IT" sz="1200"/>
              <a:pPr eaLnBrk="1" hangingPunct="1"/>
              <a:t>58</a:t>
            </a:fld>
            <a:endParaRPr lang="it-IT" sz="1200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357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EEA30E2-AB52-40B4-B3A8-22A5B2A45795}" type="slidenum">
              <a:rPr lang="it-IT" sz="1200"/>
              <a:pPr eaLnBrk="1" hangingPunct="1"/>
              <a:t>59</a:t>
            </a:fld>
            <a:endParaRPr lang="it-IT" sz="1200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356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DAB2E26-8079-4C8A-B216-0E3434061B38}" type="slidenum">
              <a:rPr lang="it-IT" sz="1200"/>
              <a:pPr eaLnBrk="1" hangingPunct="1"/>
              <a:t>8</a:t>
            </a:fld>
            <a:endParaRPr lang="it-IT" sz="1200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8" tIns="45659" rIns="91318" bIns="45659" anchor="b"/>
          <a:lstStyle>
            <a:lvl1pPr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46F2C4DE-9FC0-4D8D-8CA8-9C0B72087DBC}" type="slidenum">
              <a:rPr lang="it-IT" sz="12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8</a:t>
            </a:fld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26628" name="Text Box 1"/>
          <p:cNvSpPr txBox="1">
            <a:spLocks noChangeArrowheads="1"/>
          </p:cNvSpPr>
          <p:nvPr/>
        </p:nvSpPr>
        <p:spPr bwMode="auto">
          <a:xfrm>
            <a:off x="936625" y="685800"/>
            <a:ext cx="49879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548" tIns="43274" rIns="86548" bIns="43274" anchor="ctr"/>
          <a:lstStyle>
            <a:lvl1pPr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700">
              <a:solidFill>
                <a:schemeClr val="bg1"/>
              </a:solidFill>
            </a:endParaRPr>
          </a:p>
        </p:txBody>
      </p:sp>
      <p:sp>
        <p:nvSpPr>
          <p:cNvPr id="26629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7988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8" tIns="45659" rIns="91318" bIns="45659" anchor="ctr"/>
          <a:lstStyle/>
          <a:p>
            <a:pPr defTabSz="449263"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FCEF73A-D510-48D2-BE99-9BC7E6A43703}" type="slidenum">
              <a:rPr lang="it-IT" sz="1200"/>
              <a:pPr eaLnBrk="1" hangingPunct="1"/>
              <a:t>10</a:t>
            </a:fld>
            <a:endParaRPr lang="it-IT" sz="1200"/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8" tIns="45659" rIns="91318" bIns="45659" anchor="b"/>
          <a:lstStyle>
            <a:lvl1pPr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62FDD3DC-EF2F-42EE-83B4-F17D1CBF5CBA}" type="slidenum">
              <a:rPr lang="it-IT" sz="12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10</a:t>
            </a:fld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29700" name="Text Box 1"/>
          <p:cNvSpPr txBox="1">
            <a:spLocks noChangeArrowheads="1"/>
          </p:cNvSpPr>
          <p:nvPr/>
        </p:nvSpPr>
        <p:spPr bwMode="auto">
          <a:xfrm>
            <a:off x="936625" y="685800"/>
            <a:ext cx="49879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548" tIns="43274" rIns="86548" bIns="43274" anchor="ctr"/>
          <a:lstStyle>
            <a:lvl1pPr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700">
              <a:solidFill>
                <a:schemeClr val="bg1"/>
              </a:solidFill>
            </a:endParaRPr>
          </a:p>
        </p:txBody>
      </p:sp>
      <p:sp>
        <p:nvSpPr>
          <p:cNvPr id="29701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7988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8" tIns="45659" rIns="91318" bIns="45659" anchor="ctr"/>
          <a:lstStyle/>
          <a:p>
            <a:pPr defTabSz="449263"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4F4F5D0-8467-4DED-92E4-CA9DED5F25BF}" type="slidenum">
              <a:rPr lang="it-IT" sz="1200"/>
              <a:pPr eaLnBrk="1" hangingPunct="1"/>
              <a:t>11</a:t>
            </a:fld>
            <a:endParaRPr lang="it-IT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41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13F8D85-C1E4-49D4-9886-8C1C6F458DBC}" type="slidenum">
              <a:rPr lang="it-IT" sz="1200"/>
              <a:pPr eaLnBrk="1" hangingPunct="1"/>
              <a:t>12</a:t>
            </a:fld>
            <a:endParaRPr lang="it-IT" sz="120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41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9E67C00-9F5A-4B82-B924-862C65FC073B}" type="slidenum">
              <a:rPr lang="it-IT" sz="1200"/>
              <a:pPr eaLnBrk="1" hangingPunct="1"/>
              <a:t>14</a:t>
            </a:fld>
            <a:endParaRPr lang="it-IT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11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6097675-8E8C-4A28-BB5A-091C01109FD6}" type="slidenum">
              <a:rPr lang="it-IT" sz="1200"/>
              <a:pPr eaLnBrk="1" hangingPunct="1"/>
              <a:t>15</a:t>
            </a:fld>
            <a:endParaRPr lang="it-IT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185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3A65965-D19D-4E30-ADDE-2D775EAAFA53}" type="slidenum">
              <a:rPr lang="it-IT" sz="1200"/>
              <a:pPr eaLnBrk="1" hangingPunct="1"/>
              <a:t>17</a:t>
            </a:fld>
            <a:endParaRPr lang="it-IT" sz="120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8" tIns="45659" rIns="91318" bIns="45659" anchor="b"/>
          <a:lstStyle>
            <a:lvl1pPr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65188" algn="l"/>
                <a:tab pos="1730375" algn="l"/>
                <a:tab pos="2597150" algn="l"/>
                <a:tab pos="3462338" algn="l"/>
                <a:tab pos="4327525" algn="l"/>
                <a:tab pos="5192713" algn="l"/>
                <a:tab pos="6057900" algn="l"/>
                <a:tab pos="6923088" algn="l"/>
                <a:tab pos="7789863" algn="l"/>
                <a:tab pos="8655050" algn="l"/>
                <a:tab pos="952023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2EA58692-C2C4-46D5-AF68-1CE69756EB6C}" type="slidenum">
              <a:rPr lang="it-IT" sz="12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17</a:t>
            </a:fld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41988" name="Text Box 1"/>
          <p:cNvSpPr txBox="1">
            <a:spLocks noChangeArrowheads="1"/>
          </p:cNvSpPr>
          <p:nvPr/>
        </p:nvSpPr>
        <p:spPr bwMode="auto">
          <a:xfrm>
            <a:off x="936625" y="685800"/>
            <a:ext cx="49879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548" tIns="43274" rIns="86548" bIns="43274" anchor="ctr"/>
          <a:lstStyle>
            <a:lvl1pPr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254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25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700">
              <a:solidFill>
                <a:schemeClr val="bg1"/>
              </a:solidFill>
            </a:endParaRPr>
          </a:p>
        </p:txBody>
      </p:sp>
      <p:sp>
        <p:nvSpPr>
          <p:cNvPr id="41989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7988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8" tIns="45659" rIns="91318" bIns="45659" anchor="ctr"/>
          <a:lstStyle/>
          <a:p>
            <a:pPr defTabSz="449263" eaLnBrk="1" hangingPunct="1"/>
            <a:endParaRPr lang="it-IT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E7D20E-FADA-4126-B7F7-84DA1AF3625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699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13A3C-B011-44A1-840D-C1793609D01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36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77D50B-595C-4D7A-87C8-9986DB8A3B7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929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828F41-486A-44A1-B5D1-56FCA812427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402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D98BE4-A053-4AB6-8010-35D6793DC29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50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89DF7-AD5F-4330-B7FA-F762E57F8A9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876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F307EB-0658-4D5A-9CFE-8F1EC74BFDB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60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802438-5899-4AC5-B788-9F01B04F88B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7931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4A222-2270-40AA-81FB-DC488F93FD5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598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D8A61A-848A-4687-92D8-73685A7DD97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44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2FA3CF-B14D-4E0A-AA81-98FF7EA2EE3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697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B8015-8DD4-4D8D-B614-F5C8F93839F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51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FE2D16-E159-44C1-BF41-CBC6CD4C70F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50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9FA42D-9B46-4931-A704-26F957F2404D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Sottotitolo 2"/>
          <p:cNvSpPr>
            <a:spLocks noGrp="1"/>
          </p:cNvSpPr>
          <p:nvPr>
            <p:ph type="subTitle" idx="1"/>
          </p:nvPr>
        </p:nvSpPr>
        <p:spPr>
          <a:xfrm>
            <a:off x="611188" y="2420938"/>
            <a:ext cx="7777162" cy="2376487"/>
          </a:xfrm>
        </p:spPr>
        <p:txBody>
          <a:bodyPr/>
          <a:lstStyle/>
          <a:p>
            <a:r>
              <a:rPr lang="it-IT" smtClean="0">
                <a:solidFill>
                  <a:srgbClr val="800000"/>
                </a:solidFill>
                <a:cs typeface="ＭＳ Ｐゴシック" pitchFamily="34" charset="-128"/>
              </a:rPr>
              <a:t>Ordine degli Psicologi di Roma</a:t>
            </a:r>
          </a:p>
          <a:p>
            <a:endParaRPr lang="it-IT" smtClean="0">
              <a:solidFill>
                <a:srgbClr val="800000"/>
              </a:solidFill>
              <a:cs typeface="ＭＳ Ｐゴシック" pitchFamily="34" charset="-128"/>
            </a:endParaRPr>
          </a:p>
          <a:p>
            <a:r>
              <a:rPr lang="ja-JP" altLang="it-IT" smtClean="0">
                <a:solidFill>
                  <a:srgbClr val="800000"/>
                </a:solidFill>
                <a:cs typeface="ＭＳ Ｐゴシック" pitchFamily="34" charset="-128"/>
              </a:rPr>
              <a:t>“</a:t>
            </a:r>
            <a:r>
              <a:rPr lang="it-IT" altLang="ja-JP" smtClean="0">
                <a:solidFill>
                  <a:srgbClr val="800000"/>
                </a:solidFill>
                <a:cs typeface="ＭＳ Ｐゴシック" pitchFamily="34" charset="-128"/>
              </a:rPr>
              <a:t>Psicopatologia della relazione amorosa</a:t>
            </a:r>
            <a:r>
              <a:rPr lang="ja-JP" altLang="it-IT" smtClean="0">
                <a:solidFill>
                  <a:srgbClr val="800000"/>
                </a:solidFill>
                <a:cs typeface="ＭＳ Ｐゴシック" pitchFamily="34" charset="-128"/>
              </a:rPr>
              <a:t>”</a:t>
            </a:r>
            <a:endParaRPr lang="it-IT" smtClean="0">
              <a:solidFill>
                <a:srgbClr val="800000"/>
              </a:solidFill>
              <a:cs typeface="ＭＳ Ｐゴシック" pitchFamily="34" charset="-128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863725" y="596900"/>
            <a:ext cx="53133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40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Convegno S.F.P.I.D.</a:t>
            </a:r>
          </a:p>
          <a:p>
            <a:pPr algn="ctr">
              <a:defRPr/>
            </a:pPr>
            <a:r>
              <a:rPr lang="it-IT" sz="440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23-06-2012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Segnaposto numero diapositiva 3"/>
          <p:cNvSpPr txBox="1">
            <a:spLocks noGrp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it-IT" sz="1400">
              <a:solidFill>
                <a:srgbClr val="000000"/>
              </a:solidFill>
            </a:endParaRPr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468313" y="981075"/>
            <a:ext cx="7775575" cy="5111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>
            <a:lvl1pPr marL="341313" indent="-341313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2800">
                <a:solidFill>
                  <a:srgbClr val="000000"/>
                </a:solidFill>
              </a:rPr>
              <a:t>La psicoanalisi. </a:t>
            </a:r>
            <a:r>
              <a:rPr lang="it-IT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Freud </a:t>
            </a:r>
            <a:r>
              <a:rPr lang="it-IT" sz="2800">
                <a:solidFill>
                  <a:srgbClr val="000000"/>
                </a:solidFill>
              </a:rPr>
              <a:t> ascrive la depressione (</a:t>
            </a:r>
            <a:r>
              <a:rPr lang="it-IT" sz="2800" i="1">
                <a:solidFill>
                  <a:srgbClr val="000000"/>
                </a:solidFill>
              </a:rPr>
              <a:t>melanconia</a:t>
            </a:r>
            <a:r>
              <a:rPr lang="it-IT" sz="2800">
                <a:solidFill>
                  <a:srgbClr val="000000"/>
                </a:solidFill>
              </a:rPr>
              <a:t>) ad un lutto, alla </a:t>
            </a:r>
            <a:r>
              <a:rPr lang="it-IT" sz="2800">
                <a:solidFill>
                  <a:srgbClr val="F700FF"/>
                </a:solidFill>
              </a:rPr>
              <a:t>perdita</a:t>
            </a:r>
            <a:r>
              <a:rPr lang="it-IT" sz="2800">
                <a:solidFill>
                  <a:srgbClr val="000000"/>
                </a:solidFill>
              </a:rPr>
              <a:t> di un oggetto d</a:t>
            </a:r>
            <a:r>
              <a:rPr lang="it-IT" altLang="it-IT" sz="2800">
                <a:solidFill>
                  <a:srgbClr val="000000"/>
                </a:solidFill>
              </a:rPr>
              <a:t>’</a:t>
            </a:r>
            <a:r>
              <a:rPr lang="it-IT" sz="2800">
                <a:solidFill>
                  <a:srgbClr val="000000"/>
                </a:solidFill>
              </a:rPr>
              <a:t>amore. </a:t>
            </a:r>
          </a:p>
          <a:p>
            <a:pPr algn="just" eaLnBrk="1" hangingPunct="1">
              <a:lnSpc>
                <a:spcPct val="90000"/>
              </a:lnSpc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endParaRPr lang="it-IT" sz="280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2800">
                <a:solidFill>
                  <a:srgbClr val="000000"/>
                </a:solidFill>
              </a:rPr>
              <a:t>Ogni individuo compie delle scelte oggettuali, ossia vincola la libido ad una determinata persona/oggetto. La relazione oggettuale si interrompe. L</a:t>
            </a:r>
            <a:r>
              <a:rPr lang="it-IT" altLang="it-IT" sz="2800">
                <a:solidFill>
                  <a:srgbClr val="000000"/>
                </a:solidFill>
              </a:rPr>
              <a:t>’</a:t>
            </a:r>
            <a:r>
              <a:rPr lang="it-IT" sz="2800">
                <a:solidFill>
                  <a:srgbClr val="000000"/>
                </a:solidFill>
              </a:rPr>
              <a:t>esito normale sarebbe lo spostamento della libido su un altro oggetto;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Oval 2"/>
          <p:cNvSpPr>
            <a:spLocks noChangeAspect="1" noChangeArrowheads="1"/>
          </p:cNvSpPr>
          <p:nvPr/>
        </p:nvSpPr>
        <p:spPr bwMode="auto">
          <a:xfrm>
            <a:off x="0" y="2205038"/>
            <a:ext cx="2871788" cy="2463800"/>
          </a:xfrm>
          <a:prstGeom prst="ellipse">
            <a:avLst/>
          </a:prstGeom>
          <a:gradFill rotWithShape="1">
            <a:gsLst>
              <a:gs pos="0">
                <a:srgbClr val="008000"/>
              </a:gs>
              <a:gs pos="100000">
                <a:srgbClr val="DDDDDD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23" name="Arc 3"/>
          <p:cNvSpPr>
            <a:spLocks/>
          </p:cNvSpPr>
          <p:nvPr/>
        </p:nvSpPr>
        <p:spPr bwMode="auto">
          <a:xfrm rot="1096906">
            <a:off x="603250" y="2309813"/>
            <a:ext cx="522288" cy="1958975"/>
          </a:xfrm>
          <a:custGeom>
            <a:avLst/>
            <a:gdLst>
              <a:gd name="T0" fmla="*/ 0 w 21600"/>
              <a:gd name="T1" fmla="*/ 0 h 42559"/>
              <a:gd name="T2" fmla="*/ 2147483647 w 21600"/>
              <a:gd name="T3" fmla="*/ 2147483647 h 42559"/>
              <a:gd name="T4" fmla="*/ 0 w 21600"/>
              <a:gd name="T5" fmla="*/ 2147483647 h 42559"/>
              <a:gd name="T6" fmla="*/ 0 60000 65536"/>
              <a:gd name="T7" fmla="*/ 0 60000 65536"/>
              <a:gd name="T8" fmla="*/ 0 60000 65536"/>
              <a:gd name="T9" fmla="*/ 0 w 21600"/>
              <a:gd name="T10" fmla="*/ 0 h 42559"/>
              <a:gd name="T11" fmla="*/ 21600 w 21600"/>
              <a:gd name="T12" fmla="*/ 42559 h 425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55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</a:path>
              <a:path w="21600" h="4255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24" name="Arc 4"/>
          <p:cNvSpPr>
            <a:spLocks/>
          </p:cNvSpPr>
          <p:nvPr/>
        </p:nvSpPr>
        <p:spPr bwMode="auto">
          <a:xfrm rot="3549225" flipV="1">
            <a:off x="501650" y="2506663"/>
            <a:ext cx="465138" cy="811212"/>
          </a:xfrm>
          <a:custGeom>
            <a:avLst/>
            <a:gdLst>
              <a:gd name="T0" fmla="*/ 0 w 21600"/>
              <a:gd name="T1" fmla="*/ 0 h 29836"/>
              <a:gd name="T2" fmla="*/ 2147483647 w 21600"/>
              <a:gd name="T3" fmla="*/ 2147483647 h 29836"/>
              <a:gd name="T4" fmla="*/ 0 w 21600"/>
              <a:gd name="T5" fmla="*/ 2147483647 h 29836"/>
              <a:gd name="T6" fmla="*/ 0 60000 65536"/>
              <a:gd name="T7" fmla="*/ 0 60000 65536"/>
              <a:gd name="T8" fmla="*/ 0 60000 65536"/>
              <a:gd name="T9" fmla="*/ 0 w 21600"/>
              <a:gd name="T10" fmla="*/ 0 h 29836"/>
              <a:gd name="T11" fmla="*/ 21600 w 21600"/>
              <a:gd name="T12" fmla="*/ 29836 h 298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</a:path>
              <a:path w="21600" h="298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25" name="Arc 5"/>
          <p:cNvSpPr>
            <a:spLocks/>
          </p:cNvSpPr>
          <p:nvPr/>
        </p:nvSpPr>
        <p:spPr bwMode="auto">
          <a:xfrm flipV="1">
            <a:off x="1190625" y="2701925"/>
            <a:ext cx="1501775" cy="4476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26" name="Arc 6"/>
          <p:cNvSpPr>
            <a:spLocks/>
          </p:cNvSpPr>
          <p:nvPr/>
        </p:nvSpPr>
        <p:spPr bwMode="auto">
          <a:xfrm rot="813567">
            <a:off x="1166813" y="3175000"/>
            <a:ext cx="457200" cy="1471613"/>
          </a:xfrm>
          <a:custGeom>
            <a:avLst/>
            <a:gdLst>
              <a:gd name="T0" fmla="*/ 0 w 21600"/>
              <a:gd name="T1" fmla="*/ 0 h 29897"/>
              <a:gd name="T2" fmla="*/ 2147483647 w 21600"/>
              <a:gd name="T3" fmla="*/ 2147483647 h 29897"/>
              <a:gd name="T4" fmla="*/ 0 w 21600"/>
              <a:gd name="T5" fmla="*/ 2147483647 h 29897"/>
              <a:gd name="T6" fmla="*/ 0 60000 65536"/>
              <a:gd name="T7" fmla="*/ 0 60000 65536"/>
              <a:gd name="T8" fmla="*/ 0 60000 65536"/>
              <a:gd name="T9" fmla="*/ 0 w 21600"/>
              <a:gd name="T10" fmla="*/ 0 h 29897"/>
              <a:gd name="T11" fmla="*/ 21600 w 21600"/>
              <a:gd name="T12" fmla="*/ 29897 h 29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9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</a:path>
              <a:path w="21600" h="2989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27" name="Arc 7"/>
          <p:cNvSpPr>
            <a:spLocks/>
          </p:cNvSpPr>
          <p:nvPr/>
        </p:nvSpPr>
        <p:spPr bwMode="auto">
          <a:xfrm rot="813567">
            <a:off x="1531938" y="3148013"/>
            <a:ext cx="458787" cy="1481137"/>
          </a:xfrm>
          <a:custGeom>
            <a:avLst/>
            <a:gdLst>
              <a:gd name="T0" fmla="*/ 0 w 21600"/>
              <a:gd name="T1" fmla="*/ 0 h 30041"/>
              <a:gd name="T2" fmla="*/ 2147483647 w 21600"/>
              <a:gd name="T3" fmla="*/ 2147483647 h 30041"/>
              <a:gd name="T4" fmla="*/ 0 w 21600"/>
              <a:gd name="T5" fmla="*/ 2147483647 h 30041"/>
              <a:gd name="T6" fmla="*/ 0 60000 65536"/>
              <a:gd name="T7" fmla="*/ 0 60000 65536"/>
              <a:gd name="T8" fmla="*/ 0 60000 65536"/>
              <a:gd name="T9" fmla="*/ 0 w 21600"/>
              <a:gd name="T10" fmla="*/ 0 h 30041"/>
              <a:gd name="T11" fmla="*/ 21600 w 21600"/>
              <a:gd name="T12" fmla="*/ 30041 h 300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04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</a:path>
              <a:path w="21600" h="3004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28" name="Arc 8"/>
          <p:cNvSpPr>
            <a:spLocks/>
          </p:cNvSpPr>
          <p:nvPr/>
        </p:nvSpPr>
        <p:spPr bwMode="auto">
          <a:xfrm flipV="1">
            <a:off x="1982788" y="3205163"/>
            <a:ext cx="914400" cy="3921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29" name="Arc 9"/>
          <p:cNvSpPr>
            <a:spLocks/>
          </p:cNvSpPr>
          <p:nvPr/>
        </p:nvSpPr>
        <p:spPr bwMode="auto">
          <a:xfrm rot="384363">
            <a:off x="2293938" y="3568700"/>
            <a:ext cx="131762" cy="844550"/>
          </a:xfrm>
          <a:custGeom>
            <a:avLst/>
            <a:gdLst>
              <a:gd name="T0" fmla="*/ 0 w 21600"/>
              <a:gd name="T1" fmla="*/ 0 h 27177"/>
              <a:gd name="T2" fmla="*/ 2147483647 w 21600"/>
              <a:gd name="T3" fmla="*/ 2147483647 h 27177"/>
              <a:gd name="T4" fmla="*/ 0 w 21600"/>
              <a:gd name="T5" fmla="*/ 2147483647 h 27177"/>
              <a:gd name="T6" fmla="*/ 0 60000 65536"/>
              <a:gd name="T7" fmla="*/ 0 60000 65536"/>
              <a:gd name="T8" fmla="*/ 0 60000 65536"/>
              <a:gd name="T9" fmla="*/ 0 w 21600"/>
              <a:gd name="T10" fmla="*/ 0 h 27177"/>
              <a:gd name="T11" fmla="*/ 21600 w 21600"/>
              <a:gd name="T12" fmla="*/ 27177 h 27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717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</a:path>
              <a:path w="21600" h="2717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30" name="Arc 10"/>
          <p:cNvSpPr>
            <a:spLocks/>
          </p:cNvSpPr>
          <p:nvPr/>
        </p:nvSpPr>
        <p:spPr bwMode="auto">
          <a:xfrm rot="1728647" flipV="1">
            <a:off x="2738438" y="3419475"/>
            <a:ext cx="196850" cy="5715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502559968 h 21600"/>
              <a:gd name="T4" fmla="*/ 0 w 21600"/>
              <a:gd name="T5" fmla="*/ 502559968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31" name="Arc 11"/>
          <p:cNvSpPr>
            <a:spLocks/>
          </p:cNvSpPr>
          <p:nvPr/>
        </p:nvSpPr>
        <p:spPr bwMode="auto">
          <a:xfrm rot="20621130" flipV="1">
            <a:off x="2325688" y="3244850"/>
            <a:ext cx="576262" cy="392113"/>
          </a:xfrm>
          <a:custGeom>
            <a:avLst/>
            <a:gdLst>
              <a:gd name="T0" fmla="*/ 0 w 13610"/>
              <a:gd name="T1" fmla="*/ 0 h 21600"/>
              <a:gd name="T2" fmla="*/ 2147483647 w 13610"/>
              <a:gd name="T3" fmla="*/ 2147483647 h 21600"/>
              <a:gd name="T4" fmla="*/ 0 w 13610"/>
              <a:gd name="T5" fmla="*/ 2147483647 h 21600"/>
              <a:gd name="T6" fmla="*/ 0 60000 65536"/>
              <a:gd name="T7" fmla="*/ 0 60000 65536"/>
              <a:gd name="T8" fmla="*/ 0 60000 65536"/>
              <a:gd name="T9" fmla="*/ 0 w 13610"/>
              <a:gd name="T10" fmla="*/ 0 h 21600"/>
              <a:gd name="T11" fmla="*/ 13610 w 1361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10" h="21600" fill="none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</a:path>
              <a:path w="13610" h="21600" stroke="0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32" name="Arc 12"/>
          <p:cNvSpPr>
            <a:spLocks/>
          </p:cNvSpPr>
          <p:nvPr/>
        </p:nvSpPr>
        <p:spPr bwMode="auto">
          <a:xfrm rot="21562998" flipV="1">
            <a:off x="1960563" y="3484563"/>
            <a:ext cx="460375" cy="393700"/>
          </a:xfrm>
          <a:custGeom>
            <a:avLst/>
            <a:gdLst>
              <a:gd name="T0" fmla="*/ 0 w 10848"/>
              <a:gd name="T1" fmla="*/ 0 h 21600"/>
              <a:gd name="T2" fmla="*/ 2147483647 w 10848"/>
              <a:gd name="T3" fmla="*/ 2147483647 h 21600"/>
              <a:gd name="T4" fmla="*/ 0 w 10848"/>
              <a:gd name="T5" fmla="*/ 2147483647 h 21600"/>
              <a:gd name="T6" fmla="*/ 0 60000 65536"/>
              <a:gd name="T7" fmla="*/ 0 60000 65536"/>
              <a:gd name="T8" fmla="*/ 0 60000 65536"/>
              <a:gd name="T9" fmla="*/ 0 w 10848"/>
              <a:gd name="T10" fmla="*/ 0 h 21600"/>
              <a:gd name="T11" fmla="*/ 10848 w 108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48" h="21600" fill="none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</a:path>
              <a:path w="10848" h="21600" stroke="0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33" name="WordArt 13"/>
          <p:cNvSpPr>
            <a:spLocks noChangeArrowheads="1" noChangeShapeType="1" noTextEdit="1"/>
          </p:cNvSpPr>
          <p:nvPr/>
        </p:nvSpPr>
        <p:spPr bwMode="auto">
          <a:xfrm rot="-1756515">
            <a:off x="287338" y="2593975"/>
            <a:ext cx="882650" cy="185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CONOSC.</a:t>
            </a:r>
          </a:p>
        </p:txBody>
      </p:sp>
      <p:sp>
        <p:nvSpPr>
          <p:cNvPr id="30734" name="WordArt 14"/>
          <p:cNvSpPr>
            <a:spLocks noChangeArrowheads="1" noChangeShapeType="1" noTextEdit="1"/>
          </p:cNvSpPr>
          <p:nvPr/>
        </p:nvSpPr>
        <p:spPr bwMode="auto">
          <a:xfrm rot="-635913">
            <a:off x="1392238" y="2646363"/>
            <a:ext cx="881062" cy="184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FIGLI</a:t>
            </a:r>
          </a:p>
        </p:txBody>
      </p:sp>
      <p:sp>
        <p:nvSpPr>
          <p:cNvPr id="30735" name="WordArt 15"/>
          <p:cNvSpPr>
            <a:spLocks noChangeArrowheads="1" noChangeShapeType="1" noTextEdit="1"/>
          </p:cNvSpPr>
          <p:nvPr/>
        </p:nvSpPr>
        <p:spPr bwMode="auto">
          <a:xfrm rot="-635913">
            <a:off x="2051050" y="3198813"/>
            <a:ext cx="592138" cy="107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          </a:t>
            </a:r>
          </a:p>
        </p:txBody>
      </p:sp>
      <p:sp>
        <p:nvSpPr>
          <p:cNvPr id="30736" name="WordArt 16"/>
          <p:cNvSpPr>
            <a:spLocks noChangeArrowheads="1" noChangeShapeType="1" noTextEdit="1"/>
          </p:cNvSpPr>
          <p:nvPr/>
        </p:nvSpPr>
        <p:spPr bwMode="auto">
          <a:xfrm rot="-190670">
            <a:off x="2062163" y="3629025"/>
            <a:ext cx="285750" cy="136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ZII</a:t>
            </a:r>
          </a:p>
        </p:txBody>
      </p:sp>
      <p:sp>
        <p:nvSpPr>
          <p:cNvPr id="30737" name="WordArt 17"/>
          <p:cNvSpPr>
            <a:spLocks noChangeArrowheads="1" noChangeShapeType="1" noTextEdit="1"/>
          </p:cNvSpPr>
          <p:nvPr/>
        </p:nvSpPr>
        <p:spPr bwMode="auto">
          <a:xfrm rot="-1022955">
            <a:off x="2409825" y="3505200"/>
            <a:ext cx="398463" cy="100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AMICI</a:t>
            </a:r>
          </a:p>
        </p:txBody>
      </p:sp>
      <p:sp>
        <p:nvSpPr>
          <p:cNvPr id="30738" name="WordArt 18"/>
          <p:cNvSpPr>
            <a:spLocks noChangeArrowheads="1" noChangeShapeType="1" noTextEdit="1"/>
          </p:cNvSpPr>
          <p:nvPr/>
        </p:nvSpPr>
        <p:spPr bwMode="auto">
          <a:xfrm rot="235204">
            <a:off x="2525713" y="3708400"/>
            <a:ext cx="714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39" name="WordArt 19"/>
          <p:cNvSpPr>
            <a:spLocks noChangeArrowheads="1" noChangeShapeType="1" noTextEdit="1"/>
          </p:cNvSpPr>
          <p:nvPr/>
        </p:nvSpPr>
        <p:spPr bwMode="auto">
          <a:xfrm rot="-276668">
            <a:off x="1968500" y="4100513"/>
            <a:ext cx="398463" cy="100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CUGINI</a:t>
            </a:r>
          </a:p>
        </p:txBody>
      </p:sp>
      <p:sp>
        <p:nvSpPr>
          <p:cNvPr id="30740" name="WordArt 20"/>
          <p:cNvSpPr>
            <a:spLocks noChangeArrowheads="1" noChangeShapeType="1" noTextEdit="1"/>
          </p:cNvSpPr>
          <p:nvPr/>
        </p:nvSpPr>
        <p:spPr bwMode="auto">
          <a:xfrm rot="-275430">
            <a:off x="277813" y="3094038"/>
            <a:ext cx="131762" cy="949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41" name="WordArt 21"/>
          <p:cNvSpPr>
            <a:spLocks noChangeArrowheads="1" noChangeShapeType="1" noTextEdit="1"/>
          </p:cNvSpPr>
          <p:nvPr/>
        </p:nvSpPr>
        <p:spPr bwMode="auto">
          <a:xfrm rot="270467">
            <a:off x="1649413" y="3373438"/>
            <a:ext cx="130175" cy="950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U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G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42" name="WordArt 22"/>
          <p:cNvSpPr>
            <a:spLocks noChangeArrowheads="1" noChangeShapeType="1" noTextEdit="1"/>
          </p:cNvSpPr>
          <p:nvPr/>
        </p:nvSpPr>
        <p:spPr bwMode="auto">
          <a:xfrm rot="270467">
            <a:off x="1114425" y="3368675"/>
            <a:ext cx="141288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43" name="WordArt 23"/>
          <p:cNvSpPr>
            <a:spLocks noChangeArrowheads="1" noChangeShapeType="1" noTextEdit="1"/>
          </p:cNvSpPr>
          <p:nvPr/>
        </p:nvSpPr>
        <p:spPr bwMode="auto">
          <a:xfrm rot="2092693">
            <a:off x="2801938" y="3373438"/>
            <a:ext cx="131762" cy="53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7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COL</a:t>
            </a:r>
          </a:p>
        </p:txBody>
      </p:sp>
      <p:sp>
        <p:nvSpPr>
          <p:cNvPr id="30744" name="Oval 46"/>
          <p:cNvSpPr>
            <a:spLocks noChangeAspect="1" noChangeArrowheads="1"/>
          </p:cNvSpPr>
          <p:nvPr/>
        </p:nvSpPr>
        <p:spPr bwMode="auto">
          <a:xfrm>
            <a:off x="3160713" y="2214563"/>
            <a:ext cx="2873375" cy="2462212"/>
          </a:xfrm>
          <a:prstGeom prst="ellipse">
            <a:avLst/>
          </a:prstGeom>
          <a:gradFill rotWithShape="1">
            <a:gsLst>
              <a:gs pos="0">
                <a:srgbClr val="008000"/>
              </a:gs>
              <a:gs pos="100000">
                <a:srgbClr val="DDDDDD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45" name="Arc 47"/>
          <p:cNvSpPr>
            <a:spLocks/>
          </p:cNvSpPr>
          <p:nvPr/>
        </p:nvSpPr>
        <p:spPr bwMode="auto">
          <a:xfrm rot="1096906">
            <a:off x="3698875" y="2327275"/>
            <a:ext cx="523875" cy="1958975"/>
          </a:xfrm>
          <a:custGeom>
            <a:avLst/>
            <a:gdLst>
              <a:gd name="T0" fmla="*/ 0 w 21600"/>
              <a:gd name="T1" fmla="*/ 0 h 42559"/>
              <a:gd name="T2" fmla="*/ 2147483647 w 21600"/>
              <a:gd name="T3" fmla="*/ 2147483647 h 42559"/>
              <a:gd name="T4" fmla="*/ 0 w 21600"/>
              <a:gd name="T5" fmla="*/ 2147483647 h 42559"/>
              <a:gd name="T6" fmla="*/ 0 60000 65536"/>
              <a:gd name="T7" fmla="*/ 0 60000 65536"/>
              <a:gd name="T8" fmla="*/ 0 60000 65536"/>
              <a:gd name="T9" fmla="*/ 0 w 21600"/>
              <a:gd name="T10" fmla="*/ 0 h 42559"/>
              <a:gd name="T11" fmla="*/ 21600 w 21600"/>
              <a:gd name="T12" fmla="*/ 42559 h 425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55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</a:path>
              <a:path w="21600" h="4255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46" name="Arc 48"/>
          <p:cNvSpPr>
            <a:spLocks/>
          </p:cNvSpPr>
          <p:nvPr/>
        </p:nvSpPr>
        <p:spPr bwMode="auto">
          <a:xfrm rot="3549225" flipV="1">
            <a:off x="3597275" y="2524126"/>
            <a:ext cx="465137" cy="811212"/>
          </a:xfrm>
          <a:custGeom>
            <a:avLst/>
            <a:gdLst>
              <a:gd name="T0" fmla="*/ 0 w 21600"/>
              <a:gd name="T1" fmla="*/ 0 h 29836"/>
              <a:gd name="T2" fmla="*/ 2147483647 w 21600"/>
              <a:gd name="T3" fmla="*/ 2147483647 h 29836"/>
              <a:gd name="T4" fmla="*/ 0 w 21600"/>
              <a:gd name="T5" fmla="*/ 2147483647 h 29836"/>
              <a:gd name="T6" fmla="*/ 0 60000 65536"/>
              <a:gd name="T7" fmla="*/ 0 60000 65536"/>
              <a:gd name="T8" fmla="*/ 0 60000 65536"/>
              <a:gd name="T9" fmla="*/ 0 w 21600"/>
              <a:gd name="T10" fmla="*/ 0 h 29836"/>
              <a:gd name="T11" fmla="*/ 21600 w 21600"/>
              <a:gd name="T12" fmla="*/ 29836 h 298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</a:path>
              <a:path w="21600" h="298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47" name="Arc 49"/>
          <p:cNvSpPr>
            <a:spLocks/>
          </p:cNvSpPr>
          <p:nvPr/>
        </p:nvSpPr>
        <p:spPr bwMode="auto">
          <a:xfrm flipV="1">
            <a:off x="4286250" y="2717800"/>
            <a:ext cx="1501775" cy="4492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48" name="Arc 50"/>
          <p:cNvSpPr>
            <a:spLocks/>
          </p:cNvSpPr>
          <p:nvPr/>
        </p:nvSpPr>
        <p:spPr bwMode="auto">
          <a:xfrm rot="813567">
            <a:off x="4262438" y="3190875"/>
            <a:ext cx="457200" cy="1471613"/>
          </a:xfrm>
          <a:custGeom>
            <a:avLst/>
            <a:gdLst>
              <a:gd name="T0" fmla="*/ 0 w 21600"/>
              <a:gd name="T1" fmla="*/ 0 h 29897"/>
              <a:gd name="T2" fmla="*/ 2147483647 w 21600"/>
              <a:gd name="T3" fmla="*/ 2147483647 h 29897"/>
              <a:gd name="T4" fmla="*/ 0 w 21600"/>
              <a:gd name="T5" fmla="*/ 2147483647 h 29897"/>
              <a:gd name="T6" fmla="*/ 0 60000 65536"/>
              <a:gd name="T7" fmla="*/ 0 60000 65536"/>
              <a:gd name="T8" fmla="*/ 0 60000 65536"/>
              <a:gd name="T9" fmla="*/ 0 w 21600"/>
              <a:gd name="T10" fmla="*/ 0 h 29897"/>
              <a:gd name="T11" fmla="*/ 21600 w 21600"/>
              <a:gd name="T12" fmla="*/ 29897 h 29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9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</a:path>
              <a:path w="21600" h="2989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49" name="Arc 51"/>
          <p:cNvSpPr>
            <a:spLocks/>
          </p:cNvSpPr>
          <p:nvPr/>
        </p:nvSpPr>
        <p:spPr bwMode="auto">
          <a:xfrm rot="813567">
            <a:off x="4627563" y="3165475"/>
            <a:ext cx="460375" cy="1481138"/>
          </a:xfrm>
          <a:custGeom>
            <a:avLst/>
            <a:gdLst>
              <a:gd name="T0" fmla="*/ 0 w 21600"/>
              <a:gd name="T1" fmla="*/ 0 h 30041"/>
              <a:gd name="T2" fmla="*/ 2147483647 w 21600"/>
              <a:gd name="T3" fmla="*/ 2147483647 h 30041"/>
              <a:gd name="T4" fmla="*/ 0 w 21600"/>
              <a:gd name="T5" fmla="*/ 2147483647 h 30041"/>
              <a:gd name="T6" fmla="*/ 0 60000 65536"/>
              <a:gd name="T7" fmla="*/ 0 60000 65536"/>
              <a:gd name="T8" fmla="*/ 0 60000 65536"/>
              <a:gd name="T9" fmla="*/ 0 w 21600"/>
              <a:gd name="T10" fmla="*/ 0 h 30041"/>
              <a:gd name="T11" fmla="*/ 21600 w 21600"/>
              <a:gd name="T12" fmla="*/ 30041 h 300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04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</a:path>
              <a:path w="21600" h="3004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50" name="Arc 52"/>
          <p:cNvSpPr>
            <a:spLocks/>
          </p:cNvSpPr>
          <p:nvPr/>
        </p:nvSpPr>
        <p:spPr bwMode="auto">
          <a:xfrm flipV="1">
            <a:off x="5078413" y="3222625"/>
            <a:ext cx="914400" cy="3905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51" name="Arc 53"/>
          <p:cNvSpPr>
            <a:spLocks/>
          </p:cNvSpPr>
          <p:nvPr/>
        </p:nvSpPr>
        <p:spPr bwMode="auto">
          <a:xfrm rot="384363">
            <a:off x="5389563" y="3584575"/>
            <a:ext cx="131762" cy="844550"/>
          </a:xfrm>
          <a:custGeom>
            <a:avLst/>
            <a:gdLst>
              <a:gd name="T0" fmla="*/ 0 w 21600"/>
              <a:gd name="T1" fmla="*/ 0 h 27177"/>
              <a:gd name="T2" fmla="*/ 2147483647 w 21600"/>
              <a:gd name="T3" fmla="*/ 2147483647 h 27177"/>
              <a:gd name="T4" fmla="*/ 0 w 21600"/>
              <a:gd name="T5" fmla="*/ 2147483647 h 27177"/>
              <a:gd name="T6" fmla="*/ 0 60000 65536"/>
              <a:gd name="T7" fmla="*/ 0 60000 65536"/>
              <a:gd name="T8" fmla="*/ 0 60000 65536"/>
              <a:gd name="T9" fmla="*/ 0 w 21600"/>
              <a:gd name="T10" fmla="*/ 0 h 27177"/>
              <a:gd name="T11" fmla="*/ 21600 w 21600"/>
              <a:gd name="T12" fmla="*/ 27177 h 27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717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</a:path>
              <a:path w="21600" h="2717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52" name="Arc 54"/>
          <p:cNvSpPr>
            <a:spLocks/>
          </p:cNvSpPr>
          <p:nvPr/>
        </p:nvSpPr>
        <p:spPr bwMode="auto">
          <a:xfrm rot="1728647" flipV="1">
            <a:off x="5835650" y="3435350"/>
            <a:ext cx="195263" cy="5873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625764464 h 21600"/>
              <a:gd name="T4" fmla="*/ 0 w 21600"/>
              <a:gd name="T5" fmla="*/ 625764464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53" name="Arc 55"/>
          <p:cNvSpPr>
            <a:spLocks/>
          </p:cNvSpPr>
          <p:nvPr/>
        </p:nvSpPr>
        <p:spPr bwMode="auto">
          <a:xfrm rot="20621130" flipV="1">
            <a:off x="5422900" y="3260725"/>
            <a:ext cx="574675" cy="393700"/>
          </a:xfrm>
          <a:custGeom>
            <a:avLst/>
            <a:gdLst>
              <a:gd name="T0" fmla="*/ 0 w 13610"/>
              <a:gd name="T1" fmla="*/ 0 h 21600"/>
              <a:gd name="T2" fmla="*/ 2147483647 w 13610"/>
              <a:gd name="T3" fmla="*/ 2147483647 h 21600"/>
              <a:gd name="T4" fmla="*/ 0 w 13610"/>
              <a:gd name="T5" fmla="*/ 2147483647 h 21600"/>
              <a:gd name="T6" fmla="*/ 0 60000 65536"/>
              <a:gd name="T7" fmla="*/ 0 60000 65536"/>
              <a:gd name="T8" fmla="*/ 0 60000 65536"/>
              <a:gd name="T9" fmla="*/ 0 w 13610"/>
              <a:gd name="T10" fmla="*/ 0 h 21600"/>
              <a:gd name="T11" fmla="*/ 13610 w 1361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10" h="21600" fill="none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</a:path>
              <a:path w="13610" h="21600" stroke="0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54" name="Arc 56"/>
          <p:cNvSpPr>
            <a:spLocks/>
          </p:cNvSpPr>
          <p:nvPr/>
        </p:nvSpPr>
        <p:spPr bwMode="auto">
          <a:xfrm rot="21562998" flipV="1">
            <a:off x="5057775" y="3500438"/>
            <a:ext cx="457200" cy="393700"/>
          </a:xfrm>
          <a:custGeom>
            <a:avLst/>
            <a:gdLst>
              <a:gd name="T0" fmla="*/ 0 w 10848"/>
              <a:gd name="T1" fmla="*/ 0 h 21600"/>
              <a:gd name="T2" fmla="*/ 2147483647 w 10848"/>
              <a:gd name="T3" fmla="*/ 2147483647 h 21600"/>
              <a:gd name="T4" fmla="*/ 0 w 10848"/>
              <a:gd name="T5" fmla="*/ 2147483647 h 21600"/>
              <a:gd name="T6" fmla="*/ 0 60000 65536"/>
              <a:gd name="T7" fmla="*/ 0 60000 65536"/>
              <a:gd name="T8" fmla="*/ 0 60000 65536"/>
              <a:gd name="T9" fmla="*/ 0 w 10848"/>
              <a:gd name="T10" fmla="*/ 0 h 21600"/>
              <a:gd name="T11" fmla="*/ 10848 w 108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48" h="21600" fill="none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</a:path>
              <a:path w="10848" h="21600" stroke="0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55" name="WordArt 57"/>
          <p:cNvSpPr>
            <a:spLocks noChangeArrowheads="1" noChangeShapeType="1" noTextEdit="1"/>
          </p:cNvSpPr>
          <p:nvPr/>
        </p:nvSpPr>
        <p:spPr bwMode="auto">
          <a:xfrm rot="-1756515">
            <a:off x="3384550" y="2609850"/>
            <a:ext cx="879475" cy="185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CONOSC.</a:t>
            </a:r>
          </a:p>
        </p:txBody>
      </p:sp>
      <p:sp>
        <p:nvSpPr>
          <p:cNvPr id="30756" name="WordArt 58"/>
          <p:cNvSpPr>
            <a:spLocks noChangeArrowheads="1" noChangeShapeType="1" noTextEdit="1"/>
          </p:cNvSpPr>
          <p:nvPr/>
        </p:nvSpPr>
        <p:spPr bwMode="auto">
          <a:xfrm rot="-635913">
            <a:off x="4487863" y="2663825"/>
            <a:ext cx="882650" cy="184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FIGLI</a:t>
            </a:r>
          </a:p>
        </p:txBody>
      </p:sp>
      <p:sp>
        <p:nvSpPr>
          <p:cNvPr id="30757" name="WordArt 59"/>
          <p:cNvSpPr>
            <a:spLocks noChangeArrowheads="1" noChangeShapeType="1" noTextEdit="1"/>
          </p:cNvSpPr>
          <p:nvPr/>
        </p:nvSpPr>
        <p:spPr bwMode="auto">
          <a:xfrm rot="-190670">
            <a:off x="5157788" y="3644900"/>
            <a:ext cx="284162" cy="136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ZII</a:t>
            </a:r>
          </a:p>
        </p:txBody>
      </p:sp>
      <p:sp>
        <p:nvSpPr>
          <p:cNvPr id="30758" name="WordArt 60"/>
          <p:cNvSpPr>
            <a:spLocks noChangeArrowheads="1" noChangeShapeType="1" noTextEdit="1"/>
          </p:cNvSpPr>
          <p:nvPr/>
        </p:nvSpPr>
        <p:spPr bwMode="auto">
          <a:xfrm rot="-1022955">
            <a:off x="5503863" y="3522663"/>
            <a:ext cx="40005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AMICI</a:t>
            </a:r>
          </a:p>
        </p:txBody>
      </p:sp>
      <p:sp>
        <p:nvSpPr>
          <p:cNvPr id="30759" name="WordArt 61"/>
          <p:cNvSpPr>
            <a:spLocks noChangeArrowheads="1" noChangeShapeType="1" noTextEdit="1"/>
          </p:cNvSpPr>
          <p:nvPr/>
        </p:nvSpPr>
        <p:spPr bwMode="auto">
          <a:xfrm rot="235204">
            <a:off x="5621338" y="3724275"/>
            <a:ext cx="73025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60" name="WordArt 62"/>
          <p:cNvSpPr>
            <a:spLocks noChangeArrowheads="1" noChangeShapeType="1" noTextEdit="1"/>
          </p:cNvSpPr>
          <p:nvPr/>
        </p:nvSpPr>
        <p:spPr bwMode="auto">
          <a:xfrm rot="-276668">
            <a:off x="5064125" y="4117975"/>
            <a:ext cx="398463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CUGINI</a:t>
            </a:r>
          </a:p>
        </p:txBody>
      </p:sp>
      <p:sp>
        <p:nvSpPr>
          <p:cNvPr id="30761" name="WordArt 63"/>
          <p:cNvSpPr>
            <a:spLocks noChangeArrowheads="1" noChangeShapeType="1" noTextEdit="1"/>
          </p:cNvSpPr>
          <p:nvPr/>
        </p:nvSpPr>
        <p:spPr bwMode="auto">
          <a:xfrm rot="-275430">
            <a:off x="3373438" y="3109913"/>
            <a:ext cx="133350" cy="950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62" name="WordArt 64"/>
          <p:cNvSpPr>
            <a:spLocks noChangeArrowheads="1" noChangeShapeType="1" noTextEdit="1"/>
          </p:cNvSpPr>
          <p:nvPr/>
        </p:nvSpPr>
        <p:spPr bwMode="auto">
          <a:xfrm rot="270467">
            <a:off x="4746625" y="3390900"/>
            <a:ext cx="128588" cy="950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U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G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63" name="WordArt 65"/>
          <p:cNvSpPr>
            <a:spLocks noChangeArrowheads="1" noChangeShapeType="1" noTextEdit="1"/>
          </p:cNvSpPr>
          <p:nvPr/>
        </p:nvSpPr>
        <p:spPr bwMode="auto">
          <a:xfrm rot="270467">
            <a:off x="4210050" y="3386138"/>
            <a:ext cx="141288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64" name="WordArt 66"/>
          <p:cNvSpPr>
            <a:spLocks noChangeArrowheads="1" noChangeShapeType="1" noTextEdit="1"/>
          </p:cNvSpPr>
          <p:nvPr/>
        </p:nvSpPr>
        <p:spPr bwMode="auto">
          <a:xfrm rot="2092693">
            <a:off x="5897563" y="3390900"/>
            <a:ext cx="131762" cy="52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7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COL</a:t>
            </a:r>
          </a:p>
        </p:txBody>
      </p:sp>
      <p:sp>
        <p:nvSpPr>
          <p:cNvPr id="30765" name="WordArt 67"/>
          <p:cNvSpPr>
            <a:spLocks noChangeArrowheads="1" noChangeShapeType="1" noTextEdit="1"/>
          </p:cNvSpPr>
          <p:nvPr/>
        </p:nvSpPr>
        <p:spPr bwMode="auto">
          <a:xfrm>
            <a:off x="233363" y="92075"/>
            <a:ext cx="8683625" cy="436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0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DISTRIBUZIONE DELLE  DINAMICHE RELAZIONALI</a:t>
            </a:r>
          </a:p>
        </p:txBody>
      </p:sp>
      <p:sp>
        <p:nvSpPr>
          <p:cNvPr id="30766" name="WordArt 69"/>
          <p:cNvSpPr>
            <a:spLocks noChangeArrowheads="1" noChangeShapeType="1" noTextEdit="1"/>
          </p:cNvSpPr>
          <p:nvPr/>
        </p:nvSpPr>
        <p:spPr bwMode="auto">
          <a:xfrm>
            <a:off x="3492500" y="1341438"/>
            <a:ext cx="2343150" cy="447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ALLA PERDITADEL MARITO</a:t>
            </a:r>
          </a:p>
        </p:txBody>
      </p:sp>
      <p:sp>
        <p:nvSpPr>
          <p:cNvPr id="30767" name="WordArt 70"/>
          <p:cNvSpPr>
            <a:spLocks noChangeArrowheads="1" noChangeShapeType="1" noTextEdit="1"/>
          </p:cNvSpPr>
          <p:nvPr/>
        </p:nvSpPr>
        <p:spPr bwMode="auto">
          <a:xfrm>
            <a:off x="6300788" y="1341438"/>
            <a:ext cx="2668587" cy="45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DOPO LA PERDITA DEL MARITO</a:t>
            </a:r>
          </a:p>
        </p:txBody>
      </p:sp>
      <p:sp>
        <p:nvSpPr>
          <p:cNvPr id="30768" name="WordArt 71"/>
          <p:cNvSpPr>
            <a:spLocks noChangeArrowheads="1" noChangeShapeType="1" noTextEdit="1"/>
          </p:cNvSpPr>
          <p:nvPr/>
        </p:nvSpPr>
        <p:spPr bwMode="auto">
          <a:xfrm>
            <a:off x="3892550" y="5387975"/>
            <a:ext cx="4924425" cy="474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UNA POSSIBILE RICONFIGURAZIONE</a:t>
            </a:r>
          </a:p>
        </p:txBody>
      </p:sp>
      <p:sp>
        <p:nvSpPr>
          <p:cNvPr id="30769" name="Oval 73"/>
          <p:cNvSpPr>
            <a:spLocks noChangeAspect="1" noChangeArrowheads="1"/>
          </p:cNvSpPr>
          <p:nvPr/>
        </p:nvSpPr>
        <p:spPr bwMode="auto">
          <a:xfrm>
            <a:off x="6205538" y="2197100"/>
            <a:ext cx="2871787" cy="2463800"/>
          </a:xfrm>
          <a:prstGeom prst="ellipse">
            <a:avLst/>
          </a:prstGeom>
          <a:gradFill rotWithShape="1">
            <a:gsLst>
              <a:gs pos="0">
                <a:srgbClr val="008000"/>
              </a:gs>
              <a:gs pos="100000">
                <a:srgbClr val="DDDDDD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0" name="Arc 74"/>
          <p:cNvSpPr>
            <a:spLocks/>
          </p:cNvSpPr>
          <p:nvPr/>
        </p:nvSpPr>
        <p:spPr bwMode="auto">
          <a:xfrm rot="1096906">
            <a:off x="6743700" y="2309813"/>
            <a:ext cx="522288" cy="1958975"/>
          </a:xfrm>
          <a:custGeom>
            <a:avLst/>
            <a:gdLst>
              <a:gd name="T0" fmla="*/ 0 w 21600"/>
              <a:gd name="T1" fmla="*/ 0 h 42559"/>
              <a:gd name="T2" fmla="*/ 2147483647 w 21600"/>
              <a:gd name="T3" fmla="*/ 2147483647 h 42559"/>
              <a:gd name="T4" fmla="*/ 0 w 21600"/>
              <a:gd name="T5" fmla="*/ 2147483647 h 42559"/>
              <a:gd name="T6" fmla="*/ 0 60000 65536"/>
              <a:gd name="T7" fmla="*/ 0 60000 65536"/>
              <a:gd name="T8" fmla="*/ 0 60000 65536"/>
              <a:gd name="T9" fmla="*/ 0 w 21600"/>
              <a:gd name="T10" fmla="*/ 0 h 42559"/>
              <a:gd name="T11" fmla="*/ 21600 w 21600"/>
              <a:gd name="T12" fmla="*/ 42559 h 425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55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</a:path>
              <a:path w="21600" h="4255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1" name="Arc 75"/>
          <p:cNvSpPr>
            <a:spLocks/>
          </p:cNvSpPr>
          <p:nvPr/>
        </p:nvSpPr>
        <p:spPr bwMode="auto">
          <a:xfrm rot="3549225" flipV="1">
            <a:off x="6641307" y="2507456"/>
            <a:ext cx="465138" cy="809625"/>
          </a:xfrm>
          <a:custGeom>
            <a:avLst/>
            <a:gdLst>
              <a:gd name="T0" fmla="*/ 0 w 21600"/>
              <a:gd name="T1" fmla="*/ 0 h 29836"/>
              <a:gd name="T2" fmla="*/ 2147483647 w 21600"/>
              <a:gd name="T3" fmla="*/ 2147483647 h 29836"/>
              <a:gd name="T4" fmla="*/ 0 w 21600"/>
              <a:gd name="T5" fmla="*/ 2147483647 h 29836"/>
              <a:gd name="T6" fmla="*/ 0 60000 65536"/>
              <a:gd name="T7" fmla="*/ 0 60000 65536"/>
              <a:gd name="T8" fmla="*/ 0 60000 65536"/>
              <a:gd name="T9" fmla="*/ 0 w 21600"/>
              <a:gd name="T10" fmla="*/ 0 h 29836"/>
              <a:gd name="T11" fmla="*/ 21600 w 21600"/>
              <a:gd name="T12" fmla="*/ 29836 h 298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</a:path>
              <a:path w="21600" h="298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2" name="Arc 76"/>
          <p:cNvSpPr>
            <a:spLocks/>
          </p:cNvSpPr>
          <p:nvPr/>
        </p:nvSpPr>
        <p:spPr bwMode="auto">
          <a:xfrm flipV="1">
            <a:off x="7331075" y="2701925"/>
            <a:ext cx="1501775" cy="4476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3" name="Arc 77"/>
          <p:cNvSpPr>
            <a:spLocks/>
          </p:cNvSpPr>
          <p:nvPr/>
        </p:nvSpPr>
        <p:spPr bwMode="auto">
          <a:xfrm rot="813567">
            <a:off x="7307263" y="3175000"/>
            <a:ext cx="457200" cy="1471613"/>
          </a:xfrm>
          <a:custGeom>
            <a:avLst/>
            <a:gdLst>
              <a:gd name="T0" fmla="*/ 0 w 21600"/>
              <a:gd name="T1" fmla="*/ 0 h 29897"/>
              <a:gd name="T2" fmla="*/ 2147483647 w 21600"/>
              <a:gd name="T3" fmla="*/ 2147483647 h 29897"/>
              <a:gd name="T4" fmla="*/ 0 w 21600"/>
              <a:gd name="T5" fmla="*/ 2147483647 h 29897"/>
              <a:gd name="T6" fmla="*/ 0 60000 65536"/>
              <a:gd name="T7" fmla="*/ 0 60000 65536"/>
              <a:gd name="T8" fmla="*/ 0 60000 65536"/>
              <a:gd name="T9" fmla="*/ 0 w 21600"/>
              <a:gd name="T10" fmla="*/ 0 h 29897"/>
              <a:gd name="T11" fmla="*/ 21600 w 21600"/>
              <a:gd name="T12" fmla="*/ 29897 h 29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9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</a:path>
              <a:path w="21600" h="2989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4" name="Arc 78"/>
          <p:cNvSpPr>
            <a:spLocks/>
          </p:cNvSpPr>
          <p:nvPr/>
        </p:nvSpPr>
        <p:spPr bwMode="auto">
          <a:xfrm rot="813567">
            <a:off x="7672388" y="3148013"/>
            <a:ext cx="457200" cy="1481137"/>
          </a:xfrm>
          <a:custGeom>
            <a:avLst/>
            <a:gdLst>
              <a:gd name="T0" fmla="*/ 0 w 21600"/>
              <a:gd name="T1" fmla="*/ 0 h 30041"/>
              <a:gd name="T2" fmla="*/ 2147483647 w 21600"/>
              <a:gd name="T3" fmla="*/ 2147483647 h 30041"/>
              <a:gd name="T4" fmla="*/ 0 w 21600"/>
              <a:gd name="T5" fmla="*/ 2147483647 h 30041"/>
              <a:gd name="T6" fmla="*/ 0 60000 65536"/>
              <a:gd name="T7" fmla="*/ 0 60000 65536"/>
              <a:gd name="T8" fmla="*/ 0 60000 65536"/>
              <a:gd name="T9" fmla="*/ 0 w 21600"/>
              <a:gd name="T10" fmla="*/ 0 h 30041"/>
              <a:gd name="T11" fmla="*/ 21600 w 21600"/>
              <a:gd name="T12" fmla="*/ 30041 h 300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04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</a:path>
              <a:path w="21600" h="3004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5" name="Arc 79"/>
          <p:cNvSpPr>
            <a:spLocks/>
          </p:cNvSpPr>
          <p:nvPr/>
        </p:nvSpPr>
        <p:spPr bwMode="auto">
          <a:xfrm flipV="1">
            <a:off x="8123238" y="3205163"/>
            <a:ext cx="914400" cy="3921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6" name="Arc 80"/>
          <p:cNvSpPr>
            <a:spLocks/>
          </p:cNvSpPr>
          <p:nvPr/>
        </p:nvSpPr>
        <p:spPr bwMode="auto">
          <a:xfrm rot="384363">
            <a:off x="8434388" y="3568700"/>
            <a:ext cx="130175" cy="844550"/>
          </a:xfrm>
          <a:custGeom>
            <a:avLst/>
            <a:gdLst>
              <a:gd name="T0" fmla="*/ 0 w 21600"/>
              <a:gd name="T1" fmla="*/ 0 h 27177"/>
              <a:gd name="T2" fmla="*/ 2147483647 w 21600"/>
              <a:gd name="T3" fmla="*/ 2147483647 h 27177"/>
              <a:gd name="T4" fmla="*/ 0 w 21600"/>
              <a:gd name="T5" fmla="*/ 2147483647 h 27177"/>
              <a:gd name="T6" fmla="*/ 0 60000 65536"/>
              <a:gd name="T7" fmla="*/ 0 60000 65536"/>
              <a:gd name="T8" fmla="*/ 0 60000 65536"/>
              <a:gd name="T9" fmla="*/ 0 w 21600"/>
              <a:gd name="T10" fmla="*/ 0 h 27177"/>
              <a:gd name="T11" fmla="*/ 21600 w 21600"/>
              <a:gd name="T12" fmla="*/ 27177 h 27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717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</a:path>
              <a:path w="21600" h="2717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7" name="Arc 81"/>
          <p:cNvSpPr>
            <a:spLocks/>
          </p:cNvSpPr>
          <p:nvPr/>
        </p:nvSpPr>
        <p:spPr bwMode="auto">
          <a:xfrm rot="1728647" flipV="1">
            <a:off x="8878888" y="3419475"/>
            <a:ext cx="195262" cy="5715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502559968 h 21600"/>
              <a:gd name="T4" fmla="*/ 0 w 21600"/>
              <a:gd name="T5" fmla="*/ 502559968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8" name="Arc 82"/>
          <p:cNvSpPr>
            <a:spLocks/>
          </p:cNvSpPr>
          <p:nvPr/>
        </p:nvSpPr>
        <p:spPr bwMode="auto">
          <a:xfrm rot="20621130" flipV="1">
            <a:off x="8467725" y="3244850"/>
            <a:ext cx="574675" cy="392113"/>
          </a:xfrm>
          <a:custGeom>
            <a:avLst/>
            <a:gdLst>
              <a:gd name="T0" fmla="*/ 0 w 13610"/>
              <a:gd name="T1" fmla="*/ 0 h 21600"/>
              <a:gd name="T2" fmla="*/ 2147483647 w 13610"/>
              <a:gd name="T3" fmla="*/ 2147483647 h 21600"/>
              <a:gd name="T4" fmla="*/ 0 w 13610"/>
              <a:gd name="T5" fmla="*/ 2147483647 h 21600"/>
              <a:gd name="T6" fmla="*/ 0 60000 65536"/>
              <a:gd name="T7" fmla="*/ 0 60000 65536"/>
              <a:gd name="T8" fmla="*/ 0 60000 65536"/>
              <a:gd name="T9" fmla="*/ 0 w 13610"/>
              <a:gd name="T10" fmla="*/ 0 h 21600"/>
              <a:gd name="T11" fmla="*/ 13610 w 1361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10" h="21600" fill="none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</a:path>
              <a:path w="13610" h="21600" stroke="0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79" name="Arc 83"/>
          <p:cNvSpPr>
            <a:spLocks/>
          </p:cNvSpPr>
          <p:nvPr/>
        </p:nvSpPr>
        <p:spPr bwMode="auto">
          <a:xfrm rot="21562998" flipV="1">
            <a:off x="8101013" y="3484563"/>
            <a:ext cx="458787" cy="393700"/>
          </a:xfrm>
          <a:custGeom>
            <a:avLst/>
            <a:gdLst>
              <a:gd name="T0" fmla="*/ 0 w 10848"/>
              <a:gd name="T1" fmla="*/ 0 h 21600"/>
              <a:gd name="T2" fmla="*/ 2147483647 w 10848"/>
              <a:gd name="T3" fmla="*/ 2147483647 h 21600"/>
              <a:gd name="T4" fmla="*/ 0 w 10848"/>
              <a:gd name="T5" fmla="*/ 2147483647 h 21600"/>
              <a:gd name="T6" fmla="*/ 0 60000 65536"/>
              <a:gd name="T7" fmla="*/ 0 60000 65536"/>
              <a:gd name="T8" fmla="*/ 0 60000 65536"/>
              <a:gd name="T9" fmla="*/ 0 w 10848"/>
              <a:gd name="T10" fmla="*/ 0 h 21600"/>
              <a:gd name="T11" fmla="*/ 10848 w 108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48" h="21600" fill="none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</a:path>
              <a:path w="10848" h="21600" stroke="0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80" name="WordArt 84"/>
          <p:cNvSpPr>
            <a:spLocks noChangeArrowheads="1" noChangeShapeType="1" noTextEdit="1"/>
          </p:cNvSpPr>
          <p:nvPr/>
        </p:nvSpPr>
        <p:spPr bwMode="auto">
          <a:xfrm rot="-1756515">
            <a:off x="6427788" y="2593975"/>
            <a:ext cx="881062" cy="185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CONOSC.</a:t>
            </a:r>
          </a:p>
        </p:txBody>
      </p:sp>
      <p:sp>
        <p:nvSpPr>
          <p:cNvPr id="30781" name="WordArt 85"/>
          <p:cNvSpPr>
            <a:spLocks noChangeArrowheads="1" noChangeShapeType="1" noTextEdit="1"/>
          </p:cNvSpPr>
          <p:nvPr/>
        </p:nvSpPr>
        <p:spPr bwMode="auto">
          <a:xfrm rot="-635913">
            <a:off x="7532688" y="2646363"/>
            <a:ext cx="881062" cy="184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FIGLI</a:t>
            </a:r>
          </a:p>
        </p:txBody>
      </p:sp>
      <p:sp>
        <p:nvSpPr>
          <p:cNvPr id="30782" name="WordArt 86"/>
          <p:cNvSpPr>
            <a:spLocks noChangeArrowheads="1" noChangeShapeType="1" noTextEdit="1"/>
          </p:cNvSpPr>
          <p:nvPr/>
        </p:nvSpPr>
        <p:spPr bwMode="auto">
          <a:xfrm rot="-904990">
            <a:off x="8097838" y="3119438"/>
            <a:ext cx="881062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latin typeface="Verdana"/>
                <a:ea typeface="Verdana"/>
                <a:cs typeface="Verdana"/>
              </a:rPr>
              <a:t>ENERGIA VITALE</a:t>
            </a:r>
          </a:p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latin typeface="Verdana"/>
                <a:ea typeface="Verdana"/>
                <a:cs typeface="Verdana"/>
              </a:rPr>
              <a:t>IN PROCINTO DI</a:t>
            </a:r>
          </a:p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latin typeface="Verdana"/>
                <a:ea typeface="Verdana"/>
                <a:cs typeface="Verdana"/>
              </a:rPr>
              <a:t>RIDISTRIBUIRSI</a:t>
            </a:r>
          </a:p>
        </p:txBody>
      </p:sp>
      <p:sp>
        <p:nvSpPr>
          <p:cNvPr id="30783" name="WordArt 87"/>
          <p:cNvSpPr>
            <a:spLocks noChangeArrowheads="1" noChangeShapeType="1" noTextEdit="1"/>
          </p:cNvSpPr>
          <p:nvPr/>
        </p:nvSpPr>
        <p:spPr bwMode="auto">
          <a:xfrm rot="-190670">
            <a:off x="8202613" y="3629025"/>
            <a:ext cx="284162" cy="136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ZII</a:t>
            </a:r>
          </a:p>
        </p:txBody>
      </p:sp>
      <p:sp>
        <p:nvSpPr>
          <p:cNvPr id="30784" name="WordArt 88"/>
          <p:cNvSpPr>
            <a:spLocks noChangeArrowheads="1" noChangeShapeType="1" noTextEdit="1"/>
          </p:cNvSpPr>
          <p:nvPr/>
        </p:nvSpPr>
        <p:spPr bwMode="auto">
          <a:xfrm rot="-1022955">
            <a:off x="8548688" y="3505200"/>
            <a:ext cx="400050" cy="100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AMICI</a:t>
            </a:r>
          </a:p>
        </p:txBody>
      </p:sp>
      <p:sp>
        <p:nvSpPr>
          <p:cNvPr id="30785" name="WordArt 89"/>
          <p:cNvSpPr>
            <a:spLocks noChangeArrowheads="1" noChangeShapeType="1" noTextEdit="1"/>
          </p:cNvSpPr>
          <p:nvPr/>
        </p:nvSpPr>
        <p:spPr bwMode="auto">
          <a:xfrm rot="235204">
            <a:off x="8666163" y="3708400"/>
            <a:ext cx="714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86" name="WordArt 90"/>
          <p:cNvSpPr>
            <a:spLocks noChangeArrowheads="1" noChangeShapeType="1" noTextEdit="1"/>
          </p:cNvSpPr>
          <p:nvPr/>
        </p:nvSpPr>
        <p:spPr bwMode="auto">
          <a:xfrm rot="-276668">
            <a:off x="8108950" y="4100513"/>
            <a:ext cx="398463" cy="100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CUGINI</a:t>
            </a:r>
          </a:p>
        </p:txBody>
      </p:sp>
      <p:sp>
        <p:nvSpPr>
          <p:cNvPr id="30787" name="WordArt 91"/>
          <p:cNvSpPr>
            <a:spLocks noChangeArrowheads="1" noChangeShapeType="1" noTextEdit="1"/>
          </p:cNvSpPr>
          <p:nvPr/>
        </p:nvSpPr>
        <p:spPr bwMode="auto">
          <a:xfrm rot="-275430">
            <a:off x="6418263" y="3094038"/>
            <a:ext cx="130175" cy="949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88" name="WordArt 92"/>
          <p:cNvSpPr>
            <a:spLocks noChangeArrowheads="1" noChangeShapeType="1" noTextEdit="1"/>
          </p:cNvSpPr>
          <p:nvPr/>
        </p:nvSpPr>
        <p:spPr bwMode="auto">
          <a:xfrm rot="270467">
            <a:off x="7788275" y="3373438"/>
            <a:ext cx="131763" cy="950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U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G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89" name="WordArt 93"/>
          <p:cNvSpPr>
            <a:spLocks noChangeArrowheads="1" noChangeShapeType="1" noTextEdit="1"/>
          </p:cNvSpPr>
          <p:nvPr/>
        </p:nvSpPr>
        <p:spPr bwMode="auto">
          <a:xfrm rot="270467">
            <a:off x="7254875" y="3368675"/>
            <a:ext cx="141288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0790" name="WordArt 94"/>
          <p:cNvSpPr>
            <a:spLocks noChangeArrowheads="1" noChangeShapeType="1" noTextEdit="1"/>
          </p:cNvSpPr>
          <p:nvPr/>
        </p:nvSpPr>
        <p:spPr bwMode="auto">
          <a:xfrm rot="2092693">
            <a:off x="8942388" y="3373438"/>
            <a:ext cx="131762" cy="53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7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COL</a:t>
            </a:r>
          </a:p>
        </p:txBody>
      </p:sp>
      <p:sp>
        <p:nvSpPr>
          <p:cNvPr id="30791" name="Arc 95"/>
          <p:cNvSpPr>
            <a:spLocks/>
          </p:cNvSpPr>
          <p:nvPr/>
        </p:nvSpPr>
        <p:spPr bwMode="auto">
          <a:xfrm>
            <a:off x="7067550" y="3708400"/>
            <a:ext cx="130175" cy="914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0792" name="Freeform 96"/>
          <p:cNvSpPr>
            <a:spLocks/>
          </p:cNvSpPr>
          <p:nvPr/>
        </p:nvSpPr>
        <p:spPr bwMode="auto">
          <a:xfrm>
            <a:off x="8547100" y="2970213"/>
            <a:ext cx="449263" cy="50800"/>
          </a:xfrm>
          <a:custGeom>
            <a:avLst/>
            <a:gdLst>
              <a:gd name="T0" fmla="*/ 0 w 312"/>
              <a:gd name="T1" fmla="*/ 0 h 44"/>
              <a:gd name="T2" fmla="*/ 2147483647 w 312"/>
              <a:gd name="T3" fmla="*/ 2147483647 h 44"/>
              <a:gd name="T4" fmla="*/ 2147483647 w 312"/>
              <a:gd name="T5" fmla="*/ 2147483647 h 44"/>
              <a:gd name="T6" fmla="*/ 2147483647 w 312"/>
              <a:gd name="T7" fmla="*/ 2147483647 h 44"/>
              <a:gd name="T8" fmla="*/ 0 60000 65536"/>
              <a:gd name="T9" fmla="*/ 0 60000 65536"/>
              <a:gd name="T10" fmla="*/ 0 60000 65536"/>
              <a:gd name="T11" fmla="*/ 0 60000 65536"/>
              <a:gd name="T12" fmla="*/ 0 w 312"/>
              <a:gd name="T13" fmla="*/ 0 h 44"/>
              <a:gd name="T14" fmla="*/ 312 w 312"/>
              <a:gd name="T15" fmla="*/ 44 h 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2" h="44">
                <a:moveTo>
                  <a:pt x="0" y="0"/>
                </a:moveTo>
                <a:cubicBezTo>
                  <a:pt x="20" y="18"/>
                  <a:pt x="40" y="36"/>
                  <a:pt x="80" y="40"/>
                </a:cubicBezTo>
                <a:cubicBezTo>
                  <a:pt x="120" y="44"/>
                  <a:pt x="201" y="29"/>
                  <a:pt x="240" y="24"/>
                </a:cubicBezTo>
                <a:cubicBezTo>
                  <a:pt x="279" y="19"/>
                  <a:pt x="295" y="13"/>
                  <a:pt x="312" y="8"/>
                </a:cubicBezTo>
              </a:path>
            </a:pathLst>
          </a:custGeom>
          <a:noFill/>
          <a:ln w="1905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30793" name="WordArt 69"/>
          <p:cNvSpPr>
            <a:spLocks noChangeArrowheads="1" noChangeShapeType="1" noTextEdit="1"/>
          </p:cNvSpPr>
          <p:nvPr/>
        </p:nvSpPr>
        <p:spPr bwMode="auto">
          <a:xfrm>
            <a:off x="179388" y="1341438"/>
            <a:ext cx="2808287" cy="447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PRIMA DELLA PERDITA DEL MARITO</a:t>
            </a:r>
          </a:p>
        </p:txBody>
      </p:sp>
      <p:sp>
        <p:nvSpPr>
          <p:cNvPr id="34894" name="Text Box 78"/>
          <p:cNvSpPr txBox="1">
            <a:spLocks noChangeArrowheads="1"/>
          </p:cNvSpPr>
          <p:nvPr/>
        </p:nvSpPr>
        <p:spPr bwMode="auto">
          <a:xfrm>
            <a:off x="1979613" y="3068638"/>
            <a:ext cx="936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u="sng">
                <a:solidFill>
                  <a:srgbClr val="F700FF"/>
                </a:solidFill>
                <a:latin typeface="Arial" charset="0"/>
                <a:ea typeface="ＭＳ Ｐゴシック" charset="0"/>
                <a:cs typeface="ＭＳ Ｐゴシック" charset="0"/>
              </a:rPr>
              <a:t>marito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WordArt 13"/>
          <p:cNvSpPr>
            <a:spLocks noChangeArrowheads="1" noChangeShapeType="1" noTextEdit="1"/>
          </p:cNvSpPr>
          <p:nvPr/>
        </p:nvSpPr>
        <p:spPr bwMode="auto">
          <a:xfrm rot="-1756515">
            <a:off x="287338" y="2593975"/>
            <a:ext cx="882650" cy="185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2771" name="Oval 24"/>
          <p:cNvSpPr>
            <a:spLocks noChangeAspect="1" noChangeArrowheads="1"/>
          </p:cNvSpPr>
          <p:nvPr/>
        </p:nvSpPr>
        <p:spPr bwMode="auto">
          <a:xfrm>
            <a:off x="3132138" y="1916113"/>
            <a:ext cx="2987675" cy="2881312"/>
          </a:xfrm>
          <a:prstGeom prst="ellipse">
            <a:avLst/>
          </a:prstGeom>
          <a:gradFill rotWithShape="1">
            <a:gsLst>
              <a:gs pos="0">
                <a:srgbClr val="008000"/>
              </a:gs>
              <a:gs pos="100000">
                <a:srgbClr val="DDDDDD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2" name="Arc 25"/>
          <p:cNvSpPr>
            <a:spLocks/>
          </p:cNvSpPr>
          <p:nvPr/>
        </p:nvSpPr>
        <p:spPr bwMode="auto">
          <a:xfrm rot="1096906">
            <a:off x="3632200" y="2252663"/>
            <a:ext cx="522288" cy="1958975"/>
          </a:xfrm>
          <a:custGeom>
            <a:avLst/>
            <a:gdLst>
              <a:gd name="T0" fmla="*/ 0 w 21600"/>
              <a:gd name="T1" fmla="*/ 0 h 42559"/>
              <a:gd name="T2" fmla="*/ 2147483647 w 21600"/>
              <a:gd name="T3" fmla="*/ 2147483647 h 42559"/>
              <a:gd name="T4" fmla="*/ 0 w 21600"/>
              <a:gd name="T5" fmla="*/ 2147483647 h 42559"/>
              <a:gd name="T6" fmla="*/ 0 60000 65536"/>
              <a:gd name="T7" fmla="*/ 0 60000 65536"/>
              <a:gd name="T8" fmla="*/ 0 60000 65536"/>
              <a:gd name="T9" fmla="*/ 0 w 21600"/>
              <a:gd name="T10" fmla="*/ 0 h 42559"/>
              <a:gd name="T11" fmla="*/ 21600 w 21600"/>
              <a:gd name="T12" fmla="*/ 42559 h 425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55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</a:path>
              <a:path w="21600" h="4255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518"/>
                  <a:pt x="14845" y="40162"/>
                  <a:pt x="5221" y="4255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3" name="Arc 26"/>
          <p:cNvSpPr>
            <a:spLocks/>
          </p:cNvSpPr>
          <p:nvPr/>
        </p:nvSpPr>
        <p:spPr bwMode="auto">
          <a:xfrm rot="3549225" flipV="1">
            <a:off x="3529807" y="2450306"/>
            <a:ext cx="465138" cy="809625"/>
          </a:xfrm>
          <a:custGeom>
            <a:avLst/>
            <a:gdLst>
              <a:gd name="T0" fmla="*/ 0 w 21600"/>
              <a:gd name="T1" fmla="*/ 0 h 29836"/>
              <a:gd name="T2" fmla="*/ 2147483647 w 21600"/>
              <a:gd name="T3" fmla="*/ 2147483647 h 29836"/>
              <a:gd name="T4" fmla="*/ 0 w 21600"/>
              <a:gd name="T5" fmla="*/ 2147483647 h 29836"/>
              <a:gd name="T6" fmla="*/ 0 60000 65536"/>
              <a:gd name="T7" fmla="*/ 0 60000 65536"/>
              <a:gd name="T8" fmla="*/ 0 60000 65536"/>
              <a:gd name="T9" fmla="*/ 0 w 21600"/>
              <a:gd name="T10" fmla="*/ 0 h 29836"/>
              <a:gd name="T11" fmla="*/ 21600 w 21600"/>
              <a:gd name="T12" fmla="*/ 29836 h 298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</a:path>
              <a:path w="21600" h="298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25"/>
                  <a:pt x="21045" y="27223"/>
                  <a:pt x="19968" y="2983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4" name="Arc 27"/>
          <p:cNvSpPr>
            <a:spLocks/>
          </p:cNvSpPr>
          <p:nvPr/>
        </p:nvSpPr>
        <p:spPr bwMode="auto">
          <a:xfrm flipV="1">
            <a:off x="4219575" y="2644775"/>
            <a:ext cx="1501775" cy="4476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5" name="Arc 28"/>
          <p:cNvSpPr>
            <a:spLocks/>
          </p:cNvSpPr>
          <p:nvPr/>
        </p:nvSpPr>
        <p:spPr bwMode="auto">
          <a:xfrm rot="813567">
            <a:off x="4195763" y="3117850"/>
            <a:ext cx="457200" cy="1471613"/>
          </a:xfrm>
          <a:custGeom>
            <a:avLst/>
            <a:gdLst>
              <a:gd name="T0" fmla="*/ 0 w 21600"/>
              <a:gd name="T1" fmla="*/ 0 h 29897"/>
              <a:gd name="T2" fmla="*/ 2147483647 w 21600"/>
              <a:gd name="T3" fmla="*/ 2147483647 h 29897"/>
              <a:gd name="T4" fmla="*/ 0 w 21600"/>
              <a:gd name="T5" fmla="*/ 2147483647 h 29897"/>
              <a:gd name="T6" fmla="*/ 0 60000 65536"/>
              <a:gd name="T7" fmla="*/ 0 60000 65536"/>
              <a:gd name="T8" fmla="*/ 0 60000 65536"/>
              <a:gd name="T9" fmla="*/ 0 w 21600"/>
              <a:gd name="T10" fmla="*/ 0 h 29897"/>
              <a:gd name="T11" fmla="*/ 21600 w 21600"/>
              <a:gd name="T12" fmla="*/ 29897 h 29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9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</a:path>
              <a:path w="21600" h="2989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447"/>
                  <a:pt x="21036" y="27267"/>
                  <a:pt x="19942" y="2989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6" name="Arc 29"/>
          <p:cNvSpPr>
            <a:spLocks/>
          </p:cNvSpPr>
          <p:nvPr/>
        </p:nvSpPr>
        <p:spPr bwMode="auto">
          <a:xfrm rot="813567">
            <a:off x="4560888" y="3090863"/>
            <a:ext cx="457200" cy="1481137"/>
          </a:xfrm>
          <a:custGeom>
            <a:avLst/>
            <a:gdLst>
              <a:gd name="T0" fmla="*/ 0 w 21600"/>
              <a:gd name="T1" fmla="*/ 0 h 30041"/>
              <a:gd name="T2" fmla="*/ 2147483647 w 21600"/>
              <a:gd name="T3" fmla="*/ 2147483647 h 30041"/>
              <a:gd name="T4" fmla="*/ 0 w 21600"/>
              <a:gd name="T5" fmla="*/ 2147483647 h 30041"/>
              <a:gd name="T6" fmla="*/ 0 60000 65536"/>
              <a:gd name="T7" fmla="*/ 0 60000 65536"/>
              <a:gd name="T8" fmla="*/ 0 60000 65536"/>
              <a:gd name="T9" fmla="*/ 0 w 21600"/>
              <a:gd name="T10" fmla="*/ 0 h 30041"/>
              <a:gd name="T11" fmla="*/ 21600 w 21600"/>
              <a:gd name="T12" fmla="*/ 30041 h 300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04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</a:path>
              <a:path w="21600" h="3004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500"/>
                  <a:pt x="21015" y="27371"/>
                  <a:pt x="19882" y="3004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7" name="Arc 30"/>
          <p:cNvSpPr>
            <a:spLocks/>
          </p:cNvSpPr>
          <p:nvPr/>
        </p:nvSpPr>
        <p:spPr bwMode="auto">
          <a:xfrm flipV="1">
            <a:off x="5011738" y="3148013"/>
            <a:ext cx="914400" cy="3921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8" name="Arc 31"/>
          <p:cNvSpPr>
            <a:spLocks/>
          </p:cNvSpPr>
          <p:nvPr/>
        </p:nvSpPr>
        <p:spPr bwMode="auto">
          <a:xfrm rot="384363">
            <a:off x="5322888" y="3511550"/>
            <a:ext cx="130175" cy="844550"/>
          </a:xfrm>
          <a:custGeom>
            <a:avLst/>
            <a:gdLst>
              <a:gd name="T0" fmla="*/ 0 w 21600"/>
              <a:gd name="T1" fmla="*/ 0 h 27177"/>
              <a:gd name="T2" fmla="*/ 2147483647 w 21600"/>
              <a:gd name="T3" fmla="*/ 2147483647 h 27177"/>
              <a:gd name="T4" fmla="*/ 0 w 21600"/>
              <a:gd name="T5" fmla="*/ 2147483647 h 27177"/>
              <a:gd name="T6" fmla="*/ 0 60000 65536"/>
              <a:gd name="T7" fmla="*/ 0 60000 65536"/>
              <a:gd name="T8" fmla="*/ 0 60000 65536"/>
              <a:gd name="T9" fmla="*/ 0 w 21600"/>
              <a:gd name="T10" fmla="*/ 0 h 27177"/>
              <a:gd name="T11" fmla="*/ 21600 w 21600"/>
              <a:gd name="T12" fmla="*/ 27177 h 27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717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</a:path>
              <a:path w="21600" h="2717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482"/>
                  <a:pt x="21353" y="25357"/>
                  <a:pt x="20867" y="27176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79" name="Arc 32"/>
          <p:cNvSpPr>
            <a:spLocks/>
          </p:cNvSpPr>
          <p:nvPr/>
        </p:nvSpPr>
        <p:spPr bwMode="auto">
          <a:xfrm rot="1728647" flipV="1">
            <a:off x="5767388" y="3362325"/>
            <a:ext cx="195262" cy="5715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502559968 h 21600"/>
              <a:gd name="T4" fmla="*/ 0 w 21600"/>
              <a:gd name="T5" fmla="*/ 502559968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80" name="Arc 33"/>
          <p:cNvSpPr>
            <a:spLocks/>
          </p:cNvSpPr>
          <p:nvPr/>
        </p:nvSpPr>
        <p:spPr bwMode="auto">
          <a:xfrm rot="20621130" flipV="1">
            <a:off x="5356225" y="3187700"/>
            <a:ext cx="574675" cy="392113"/>
          </a:xfrm>
          <a:custGeom>
            <a:avLst/>
            <a:gdLst>
              <a:gd name="T0" fmla="*/ 0 w 13610"/>
              <a:gd name="T1" fmla="*/ 0 h 21600"/>
              <a:gd name="T2" fmla="*/ 2147483647 w 13610"/>
              <a:gd name="T3" fmla="*/ 2147483647 h 21600"/>
              <a:gd name="T4" fmla="*/ 0 w 13610"/>
              <a:gd name="T5" fmla="*/ 2147483647 h 21600"/>
              <a:gd name="T6" fmla="*/ 0 60000 65536"/>
              <a:gd name="T7" fmla="*/ 0 60000 65536"/>
              <a:gd name="T8" fmla="*/ 0 60000 65536"/>
              <a:gd name="T9" fmla="*/ 0 w 13610"/>
              <a:gd name="T10" fmla="*/ 0 h 21600"/>
              <a:gd name="T11" fmla="*/ 13610 w 1361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10" h="21600" fill="none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</a:path>
              <a:path w="13610" h="21600" stroke="0" extrusionOk="0">
                <a:moveTo>
                  <a:pt x="-1" y="0"/>
                </a:moveTo>
                <a:cubicBezTo>
                  <a:pt x="4956" y="0"/>
                  <a:pt x="9761" y="1704"/>
                  <a:pt x="13609" y="4827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81" name="Arc 34"/>
          <p:cNvSpPr>
            <a:spLocks/>
          </p:cNvSpPr>
          <p:nvPr/>
        </p:nvSpPr>
        <p:spPr bwMode="auto">
          <a:xfrm rot="21562998" flipV="1">
            <a:off x="4989513" y="3427413"/>
            <a:ext cx="458787" cy="393700"/>
          </a:xfrm>
          <a:custGeom>
            <a:avLst/>
            <a:gdLst>
              <a:gd name="T0" fmla="*/ 0 w 10848"/>
              <a:gd name="T1" fmla="*/ 0 h 21600"/>
              <a:gd name="T2" fmla="*/ 2147483647 w 10848"/>
              <a:gd name="T3" fmla="*/ 2147483647 h 21600"/>
              <a:gd name="T4" fmla="*/ 0 w 10848"/>
              <a:gd name="T5" fmla="*/ 2147483647 h 21600"/>
              <a:gd name="T6" fmla="*/ 0 60000 65536"/>
              <a:gd name="T7" fmla="*/ 0 60000 65536"/>
              <a:gd name="T8" fmla="*/ 0 60000 65536"/>
              <a:gd name="T9" fmla="*/ 0 w 10848"/>
              <a:gd name="T10" fmla="*/ 0 h 21600"/>
              <a:gd name="T11" fmla="*/ 10848 w 1084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48" h="21600" fill="none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</a:path>
              <a:path w="10848" h="21600" stroke="0" extrusionOk="0">
                <a:moveTo>
                  <a:pt x="-1" y="0"/>
                </a:moveTo>
                <a:cubicBezTo>
                  <a:pt x="3810" y="0"/>
                  <a:pt x="7553" y="1008"/>
                  <a:pt x="10848" y="2921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82" name="WordArt 35"/>
          <p:cNvSpPr>
            <a:spLocks noChangeArrowheads="1" noChangeShapeType="1" noTextEdit="1"/>
          </p:cNvSpPr>
          <p:nvPr/>
        </p:nvSpPr>
        <p:spPr bwMode="auto">
          <a:xfrm rot="-1756515">
            <a:off x="3316288" y="2536825"/>
            <a:ext cx="881062" cy="185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CONOSC.</a:t>
            </a:r>
          </a:p>
        </p:txBody>
      </p:sp>
      <p:sp>
        <p:nvSpPr>
          <p:cNvPr id="32783" name="WordArt 36"/>
          <p:cNvSpPr>
            <a:spLocks noChangeArrowheads="1" noChangeShapeType="1" noTextEdit="1"/>
          </p:cNvSpPr>
          <p:nvPr/>
        </p:nvSpPr>
        <p:spPr bwMode="auto">
          <a:xfrm rot="-635913">
            <a:off x="4341813" y="2351088"/>
            <a:ext cx="881062" cy="184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FIGLI</a:t>
            </a:r>
          </a:p>
        </p:txBody>
      </p:sp>
      <p:sp>
        <p:nvSpPr>
          <p:cNvPr id="32784" name="WordArt 37"/>
          <p:cNvSpPr>
            <a:spLocks noChangeArrowheads="1" noChangeShapeType="1" noTextEdit="1"/>
          </p:cNvSpPr>
          <p:nvPr/>
        </p:nvSpPr>
        <p:spPr bwMode="auto">
          <a:xfrm rot="-904990">
            <a:off x="4983163" y="3041650"/>
            <a:ext cx="1036637" cy="252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latin typeface="Verdana"/>
                <a:ea typeface="Verdana"/>
                <a:cs typeface="Verdana"/>
              </a:rPr>
              <a:t>DINAMICHE RELAZIONALI</a:t>
            </a:r>
          </a:p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latin typeface="Verdana"/>
                <a:ea typeface="Verdana"/>
                <a:cs typeface="Verdana"/>
              </a:rPr>
              <a:t>IN PROCINTO DI</a:t>
            </a:r>
          </a:p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latin typeface="Verdana"/>
                <a:ea typeface="Verdana"/>
                <a:cs typeface="Verdana"/>
              </a:rPr>
              <a:t>RIDISTRIBUIRSI</a:t>
            </a:r>
          </a:p>
        </p:txBody>
      </p:sp>
      <p:sp>
        <p:nvSpPr>
          <p:cNvPr id="32785" name="WordArt 38"/>
          <p:cNvSpPr>
            <a:spLocks noChangeArrowheads="1" noChangeShapeType="1" noTextEdit="1"/>
          </p:cNvSpPr>
          <p:nvPr/>
        </p:nvSpPr>
        <p:spPr bwMode="auto">
          <a:xfrm rot="-190670">
            <a:off x="5091113" y="3571875"/>
            <a:ext cx="284162" cy="136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ZII</a:t>
            </a:r>
          </a:p>
        </p:txBody>
      </p:sp>
      <p:sp>
        <p:nvSpPr>
          <p:cNvPr id="32786" name="WordArt 39"/>
          <p:cNvSpPr>
            <a:spLocks noChangeArrowheads="1" noChangeShapeType="1" noTextEdit="1"/>
          </p:cNvSpPr>
          <p:nvPr/>
        </p:nvSpPr>
        <p:spPr bwMode="auto">
          <a:xfrm rot="-1022955">
            <a:off x="5437188" y="3448050"/>
            <a:ext cx="400050" cy="100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AMICI</a:t>
            </a:r>
          </a:p>
        </p:txBody>
      </p:sp>
      <p:sp>
        <p:nvSpPr>
          <p:cNvPr id="32787" name="WordArt 40"/>
          <p:cNvSpPr>
            <a:spLocks noChangeArrowheads="1" noChangeShapeType="1" noTextEdit="1"/>
          </p:cNvSpPr>
          <p:nvPr/>
        </p:nvSpPr>
        <p:spPr bwMode="auto">
          <a:xfrm rot="235204">
            <a:off x="5554663" y="3651250"/>
            <a:ext cx="714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2788" name="WordArt 41"/>
          <p:cNvSpPr>
            <a:spLocks noChangeArrowheads="1" noChangeShapeType="1" noTextEdit="1"/>
          </p:cNvSpPr>
          <p:nvPr/>
        </p:nvSpPr>
        <p:spPr bwMode="auto">
          <a:xfrm rot="-276668">
            <a:off x="4997450" y="4043363"/>
            <a:ext cx="398463" cy="100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CUGINI</a:t>
            </a:r>
          </a:p>
        </p:txBody>
      </p:sp>
      <p:sp>
        <p:nvSpPr>
          <p:cNvPr id="32789" name="WordArt 42"/>
          <p:cNvSpPr>
            <a:spLocks noChangeArrowheads="1" noChangeShapeType="1" noTextEdit="1"/>
          </p:cNvSpPr>
          <p:nvPr/>
        </p:nvSpPr>
        <p:spPr bwMode="auto">
          <a:xfrm rot="-275430">
            <a:off x="3306763" y="3036888"/>
            <a:ext cx="130175" cy="949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2790" name="WordArt 43"/>
          <p:cNvSpPr>
            <a:spLocks noChangeArrowheads="1" noChangeShapeType="1" noTextEdit="1"/>
          </p:cNvSpPr>
          <p:nvPr/>
        </p:nvSpPr>
        <p:spPr bwMode="auto">
          <a:xfrm rot="270467">
            <a:off x="4676775" y="3316288"/>
            <a:ext cx="131763" cy="950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O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U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G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2791" name="WordArt 44"/>
          <p:cNvSpPr>
            <a:spLocks noChangeArrowheads="1" noChangeShapeType="1" noTextEdit="1"/>
          </p:cNvSpPr>
          <p:nvPr/>
        </p:nvSpPr>
        <p:spPr bwMode="auto">
          <a:xfrm rot="270467">
            <a:off x="4143375" y="3311525"/>
            <a:ext cx="141288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</a:t>
            </a:r>
          </a:p>
          <a:p>
            <a:r>
              <a:rPr lang="pt-BR" sz="13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</a:t>
            </a:r>
            <a:endParaRPr lang="it-IT" sz="1300" b="1" kern="10">
              <a:ln w="12700">
                <a:solidFill>
                  <a:srgbClr val="CC3399"/>
                </a:solidFill>
                <a:round/>
                <a:headEnd/>
                <a:tailEnd/>
              </a:ln>
              <a:solidFill>
                <a:srgbClr val="CC3399">
                  <a:alpha val="7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2792" name="WordArt 45"/>
          <p:cNvSpPr>
            <a:spLocks noChangeArrowheads="1" noChangeShapeType="1" noTextEdit="1"/>
          </p:cNvSpPr>
          <p:nvPr/>
        </p:nvSpPr>
        <p:spPr bwMode="auto">
          <a:xfrm rot="2092693">
            <a:off x="5830888" y="3316288"/>
            <a:ext cx="131762" cy="53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7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COL</a:t>
            </a:r>
          </a:p>
        </p:txBody>
      </p:sp>
      <p:sp>
        <p:nvSpPr>
          <p:cNvPr id="32793" name="WordArt 67"/>
          <p:cNvSpPr>
            <a:spLocks noChangeArrowheads="1" noChangeShapeType="1" noTextEdit="1"/>
          </p:cNvSpPr>
          <p:nvPr/>
        </p:nvSpPr>
        <p:spPr bwMode="auto">
          <a:xfrm>
            <a:off x="233363" y="92075"/>
            <a:ext cx="8683625" cy="436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it-IT" sz="3000" b="1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2794" name="WordArt 68"/>
          <p:cNvSpPr>
            <a:spLocks noChangeArrowheads="1" noChangeShapeType="1" noTextEdit="1"/>
          </p:cNvSpPr>
          <p:nvPr/>
        </p:nvSpPr>
        <p:spPr bwMode="auto">
          <a:xfrm>
            <a:off x="304800" y="1133475"/>
            <a:ext cx="2438400" cy="666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it-IT" sz="2300" b="1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32795" name="WordArt 71"/>
          <p:cNvSpPr>
            <a:spLocks noChangeArrowheads="1" noChangeShapeType="1" noTextEdit="1"/>
          </p:cNvSpPr>
          <p:nvPr/>
        </p:nvSpPr>
        <p:spPr bwMode="auto">
          <a:xfrm>
            <a:off x="2268538" y="5445125"/>
            <a:ext cx="4924425" cy="474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UNA POSSIBILE RICONFIGURAZIONE</a:t>
            </a:r>
          </a:p>
        </p:txBody>
      </p:sp>
      <p:sp>
        <p:nvSpPr>
          <p:cNvPr id="32796" name="Arc 72"/>
          <p:cNvSpPr>
            <a:spLocks/>
          </p:cNvSpPr>
          <p:nvPr/>
        </p:nvSpPr>
        <p:spPr bwMode="auto">
          <a:xfrm>
            <a:off x="3956050" y="3651250"/>
            <a:ext cx="130175" cy="914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2797" name="Freeform 73"/>
          <p:cNvSpPr>
            <a:spLocks/>
          </p:cNvSpPr>
          <p:nvPr/>
        </p:nvSpPr>
        <p:spPr bwMode="auto">
          <a:xfrm>
            <a:off x="4932363" y="2349500"/>
            <a:ext cx="401637" cy="684213"/>
          </a:xfrm>
          <a:custGeom>
            <a:avLst/>
            <a:gdLst>
              <a:gd name="T0" fmla="*/ 2147483647 w 279"/>
              <a:gd name="T1" fmla="*/ 0 h 576"/>
              <a:gd name="T2" fmla="*/ 2147483647 w 279"/>
              <a:gd name="T3" fmla="*/ 2147483647 h 576"/>
              <a:gd name="T4" fmla="*/ 2147483647 w 279"/>
              <a:gd name="T5" fmla="*/ 2147483647 h 576"/>
              <a:gd name="T6" fmla="*/ 0 w 279"/>
              <a:gd name="T7" fmla="*/ 2147483647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576"/>
              <a:gd name="T14" fmla="*/ 279 w 279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576">
                <a:moveTo>
                  <a:pt x="265" y="0"/>
                </a:moveTo>
                <a:cubicBezTo>
                  <a:pt x="272" y="36"/>
                  <a:pt x="279" y="73"/>
                  <a:pt x="265" y="137"/>
                </a:cubicBezTo>
                <a:cubicBezTo>
                  <a:pt x="251" y="201"/>
                  <a:pt x="227" y="311"/>
                  <a:pt x="183" y="384"/>
                </a:cubicBezTo>
                <a:cubicBezTo>
                  <a:pt x="139" y="457"/>
                  <a:pt x="69" y="516"/>
                  <a:pt x="0" y="576"/>
                </a:cubicBezTo>
              </a:path>
            </a:pathLst>
          </a:custGeom>
          <a:noFill/>
          <a:ln w="1905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32798" name="WordArt 74"/>
          <p:cNvSpPr>
            <a:spLocks noChangeArrowheads="1" noChangeShapeType="1" noTextEdit="1"/>
          </p:cNvSpPr>
          <p:nvPr/>
        </p:nvSpPr>
        <p:spPr bwMode="auto">
          <a:xfrm rot="-2752885">
            <a:off x="5019675" y="2603500"/>
            <a:ext cx="785813" cy="176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700" kern="10">
                <a:ln w="12700">
                  <a:solidFill>
                    <a:srgbClr val="CC0099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Arial Black"/>
              </a:rPr>
              <a:t>ridistribuzione</a:t>
            </a:r>
          </a:p>
        </p:txBody>
      </p:sp>
      <p:sp>
        <p:nvSpPr>
          <p:cNvPr id="32799" name="CasellaDiTesto 1"/>
          <p:cNvSpPr txBox="1">
            <a:spLocks noChangeArrowheads="1"/>
          </p:cNvSpPr>
          <p:nvPr/>
        </p:nvSpPr>
        <p:spPr bwMode="auto">
          <a:xfrm>
            <a:off x="539750" y="260350"/>
            <a:ext cx="8208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/>
              <a:t>RIDISTRIBUZIONE DELLE DINAMICHE RELAZIONALI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ttangolo 1"/>
          <p:cNvSpPr>
            <a:spLocks noChangeArrowheads="1"/>
          </p:cNvSpPr>
          <p:nvPr/>
        </p:nvSpPr>
        <p:spPr bwMode="auto">
          <a:xfrm>
            <a:off x="755650" y="765175"/>
            <a:ext cx="7345363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>
              <a:lnSpc>
                <a:spcPct val="90000"/>
              </a:lnSpc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3200"/>
              <a:t>Nel depresso invece accade qualcosa di diverso: la libido divenuta libera non viene spostata su altro oggetto ma riportata all</a:t>
            </a:r>
            <a:r>
              <a:rPr lang="it-IT" altLang="it-IT" sz="3200"/>
              <a:t>’</a:t>
            </a:r>
            <a:r>
              <a:rPr lang="it-IT" sz="3200"/>
              <a:t>Io. </a:t>
            </a:r>
          </a:p>
          <a:p>
            <a:pPr defTabSz="449263">
              <a:lnSpc>
                <a:spcPct val="90000"/>
              </a:lnSpc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endParaRPr lang="it-IT" sz="3200"/>
          </a:p>
          <a:p>
            <a:pPr defTabSz="449263">
              <a:lnSpc>
                <a:spcPct val="90000"/>
              </a:lnSpc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3200"/>
              <a:t>Qui però non trova un impiego qualsiasi, ma viene utilizzata per instaurare un</a:t>
            </a:r>
            <a:r>
              <a:rPr lang="ja-JP" altLang="it-IT" sz="3200"/>
              <a:t>’</a:t>
            </a:r>
            <a:r>
              <a:rPr lang="it-IT" altLang="ja-JP" sz="3200"/>
              <a:t>identificazione dell</a:t>
            </a:r>
            <a:r>
              <a:rPr lang="it-IT" altLang="it-IT" sz="3200"/>
              <a:t>’</a:t>
            </a:r>
            <a:r>
              <a:rPr lang="it-IT" altLang="ja-JP" sz="3200"/>
              <a:t>Io con l</a:t>
            </a:r>
            <a:r>
              <a:rPr lang="it-IT" altLang="it-IT" sz="3200"/>
              <a:t>’</a:t>
            </a:r>
            <a:r>
              <a:rPr lang="it-IT" altLang="ja-JP" sz="3200"/>
              <a:t>oggetto abbandonico.</a:t>
            </a:r>
            <a:endParaRPr lang="it-IT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Rectangle 5"/>
          <p:cNvSpPr>
            <a:spLocks noChangeArrowheads="1"/>
          </p:cNvSpPr>
          <p:nvPr/>
        </p:nvSpPr>
        <p:spPr bwMode="auto">
          <a:xfrm>
            <a:off x="2843213" y="742950"/>
            <a:ext cx="23590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lvl="4" defTabSz="757238">
              <a:buFontTx/>
              <a:buChar char="o"/>
            </a:pPr>
            <a:r>
              <a:rPr lang="it-IT" sz="1300" b="1">
                <a:solidFill>
                  <a:srgbClr val="000099"/>
                </a:solidFill>
                <a:latin typeface="Verdana" pitchFamily="34" charset="0"/>
              </a:rPr>
              <a:t> Energia di Attivazione</a:t>
            </a:r>
            <a:endParaRPr lang="it-IT" sz="1300" b="1">
              <a:solidFill>
                <a:srgbClr val="000099"/>
              </a:solidFill>
            </a:endParaRPr>
          </a:p>
        </p:txBody>
      </p:sp>
      <p:sp>
        <p:nvSpPr>
          <p:cNvPr id="35843" name="Rectangle 6"/>
          <p:cNvSpPr>
            <a:spLocks noChangeArrowheads="1"/>
          </p:cNvSpPr>
          <p:nvPr/>
        </p:nvSpPr>
        <p:spPr bwMode="auto">
          <a:xfrm>
            <a:off x="539750" y="1125538"/>
            <a:ext cx="62674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sz="1300" b="1">
                <a:solidFill>
                  <a:srgbClr val="CC3300"/>
                </a:solidFill>
                <a:latin typeface="Verdana" pitchFamily="34" charset="0"/>
              </a:rPr>
              <a:t>AGGREGATI di ENERGIA CORPUSCOLARE VIRTUALE DEL</a:t>
            </a:r>
          </a:p>
          <a:p>
            <a:pPr defTabSz="757238"/>
            <a:r>
              <a:rPr lang="it-IT" sz="1300" b="1">
                <a:solidFill>
                  <a:srgbClr val="CC3300"/>
                </a:solidFill>
                <a:latin typeface="Verdana" pitchFamily="34" charset="0"/>
              </a:rPr>
              <a:t>MONDO INTERNO PER IL MONDO INTERNO DELL</a:t>
            </a:r>
            <a:r>
              <a:rPr lang="ja-JP" altLang="it-IT" sz="1300" b="1">
                <a:solidFill>
                  <a:srgbClr val="CC3300"/>
                </a:solidFill>
                <a:latin typeface="Verdana" pitchFamily="34" charset="0"/>
              </a:rPr>
              <a:t>’</a:t>
            </a:r>
            <a:r>
              <a:rPr lang="it-IT" altLang="ja-JP" sz="1300" b="1">
                <a:solidFill>
                  <a:srgbClr val="CC3300"/>
                </a:solidFill>
                <a:latin typeface="Verdana" pitchFamily="34" charset="0"/>
              </a:rPr>
              <a:t>ESSERE UMANO</a:t>
            </a:r>
            <a:endParaRPr lang="it-IT" sz="1300" b="1">
              <a:solidFill>
                <a:srgbClr val="CC3300"/>
              </a:solidFill>
            </a:endParaRP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5076825" y="2060575"/>
            <a:ext cx="11922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>
              <a:buFontTx/>
              <a:buChar char="o"/>
            </a:pPr>
            <a:r>
              <a:rPr lang="it-IT" sz="1200" b="1">
                <a:solidFill>
                  <a:srgbClr val="000099"/>
                </a:solidFill>
                <a:latin typeface="Verdana" pitchFamily="34" charset="0"/>
              </a:rPr>
              <a:t> EMOZIONI</a:t>
            </a:r>
            <a:endParaRPr lang="it-IT" sz="1700" b="1">
              <a:solidFill>
                <a:srgbClr val="000099"/>
              </a:solidFill>
            </a:endParaRPr>
          </a:p>
        </p:txBody>
      </p:sp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900113" y="1773238"/>
            <a:ext cx="5422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300" b="1">
                <a:solidFill>
                  <a:srgbClr val="000099"/>
                </a:solidFill>
                <a:latin typeface="Verdana" pitchFamily="34" charset="0"/>
              </a:rPr>
              <a:t>PULSIONI SEMLICI</a:t>
            </a:r>
            <a:r>
              <a:rPr lang="it-IT" sz="1300">
                <a:latin typeface="Verdana" pitchFamily="34" charset="0"/>
              </a:rPr>
              <a:t>                       </a:t>
            </a:r>
            <a:r>
              <a:rPr lang="it-IT" sz="1300" b="1">
                <a:solidFill>
                  <a:srgbClr val="000099"/>
                </a:solidFill>
                <a:latin typeface="Verdana" pitchFamily="34" charset="0"/>
              </a:rPr>
              <a:t>PULSIONI COMPLESSE</a:t>
            </a:r>
          </a:p>
        </p:txBody>
      </p:sp>
      <p:sp>
        <p:nvSpPr>
          <p:cNvPr id="35846" name="AutoShape 9"/>
          <p:cNvSpPr>
            <a:spLocks noChangeArrowheads="1"/>
          </p:cNvSpPr>
          <p:nvPr/>
        </p:nvSpPr>
        <p:spPr bwMode="auto">
          <a:xfrm>
            <a:off x="3419475" y="3068638"/>
            <a:ext cx="144463" cy="360362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47" name="AutoShape 10"/>
          <p:cNvSpPr>
            <a:spLocks noChangeArrowheads="1"/>
          </p:cNvSpPr>
          <p:nvPr/>
        </p:nvSpPr>
        <p:spPr bwMode="auto">
          <a:xfrm>
            <a:off x="3419475" y="3429000"/>
            <a:ext cx="144463" cy="360363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48" name="AutoShape 11"/>
          <p:cNvSpPr>
            <a:spLocks noChangeArrowheads="1"/>
          </p:cNvSpPr>
          <p:nvPr/>
        </p:nvSpPr>
        <p:spPr bwMode="auto">
          <a:xfrm>
            <a:off x="3419475" y="3789363"/>
            <a:ext cx="144463" cy="360362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49" name="AutoShape 12"/>
          <p:cNvSpPr>
            <a:spLocks noChangeArrowheads="1"/>
          </p:cNvSpPr>
          <p:nvPr/>
        </p:nvSpPr>
        <p:spPr bwMode="auto">
          <a:xfrm>
            <a:off x="3419475" y="4149725"/>
            <a:ext cx="144463" cy="361950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0" name="AutoShape 13"/>
          <p:cNvSpPr>
            <a:spLocks noChangeArrowheads="1"/>
          </p:cNvSpPr>
          <p:nvPr/>
        </p:nvSpPr>
        <p:spPr bwMode="auto">
          <a:xfrm>
            <a:off x="3419475" y="4508500"/>
            <a:ext cx="144463" cy="360363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1" name="AutoShape 14"/>
          <p:cNvSpPr>
            <a:spLocks noChangeArrowheads="1"/>
          </p:cNvSpPr>
          <p:nvPr/>
        </p:nvSpPr>
        <p:spPr bwMode="auto">
          <a:xfrm>
            <a:off x="3419475" y="4868863"/>
            <a:ext cx="144463" cy="360362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2" name="AutoShape 15"/>
          <p:cNvSpPr>
            <a:spLocks noChangeArrowheads="1"/>
          </p:cNvSpPr>
          <p:nvPr/>
        </p:nvSpPr>
        <p:spPr bwMode="auto">
          <a:xfrm>
            <a:off x="3419475" y="5229225"/>
            <a:ext cx="144463" cy="360363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3" name="AutoShape 16"/>
          <p:cNvSpPr>
            <a:spLocks noChangeArrowheads="1"/>
          </p:cNvSpPr>
          <p:nvPr/>
        </p:nvSpPr>
        <p:spPr bwMode="auto">
          <a:xfrm>
            <a:off x="3419475" y="5589588"/>
            <a:ext cx="144463" cy="360362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4" name="AutoShape 17"/>
          <p:cNvSpPr>
            <a:spLocks noChangeArrowheads="1"/>
          </p:cNvSpPr>
          <p:nvPr/>
        </p:nvSpPr>
        <p:spPr bwMode="auto">
          <a:xfrm flipH="1" flipV="1">
            <a:off x="4067175" y="3068638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5" name="AutoShape 18"/>
          <p:cNvSpPr>
            <a:spLocks noChangeArrowheads="1"/>
          </p:cNvSpPr>
          <p:nvPr/>
        </p:nvSpPr>
        <p:spPr bwMode="auto">
          <a:xfrm>
            <a:off x="3419475" y="5949950"/>
            <a:ext cx="144463" cy="360363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6" name="AutoShape 19"/>
          <p:cNvSpPr>
            <a:spLocks noChangeArrowheads="1"/>
          </p:cNvSpPr>
          <p:nvPr/>
        </p:nvSpPr>
        <p:spPr bwMode="auto">
          <a:xfrm flipH="1" flipV="1">
            <a:off x="4067175" y="3429000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7" name="AutoShape 20"/>
          <p:cNvSpPr>
            <a:spLocks noChangeArrowheads="1"/>
          </p:cNvSpPr>
          <p:nvPr/>
        </p:nvSpPr>
        <p:spPr bwMode="auto">
          <a:xfrm flipH="1" flipV="1">
            <a:off x="4067175" y="3789363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8" name="AutoShape 21"/>
          <p:cNvSpPr>
            <a:spLocks noChangeArrowheads="1"/>
          </p:cNvSpPr>
          <p:nvPr/>
        </p:nvSpPr>
        <p:spPr bwMode="auto">
          <a:xfrm flipH="1" flipV="1">
            <a:off x="4067175" y="4149725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59" name="AutoShape 22"/>
          <p:cNvSpPr>
            <a:spLocks noChangeArrowheads="1"/>
          </p:cNvSpPr>
          <p:nvPr/>
        </p:nvSpPr>
        <p:spPr bwMode="auto">
          <a:xfrm flipH="1" flipV="1">
            <a:off x="4067175" y="4508500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0" name="AutoShape 23"/>
          <p:cNvSpPr>
            <a:spLocks noChangeArrowheads="1"/>
          </p:cNvSpPr>
          <p:nvPr/>
        </p:nvSpPr>
        <p:spPr bwMode="auto">
          <a:xfrm flipH="1" flipV="1">
            <a:off x="4067175" y="4868863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1" name="AutoShape 24"/>
          <p:cNvSpPr>
            <a:spLocks noChangeArrowheads="1"/>
          </p:cNvSpPr>
          <p:nvPr/>
        </p:nvSpPr>
        <p:spPr bwMode="auto">
          <a:xfrm flipH="1" flipV="1">
            <a:off x="4067175" y="5229225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2" name="AutoShape 25"/>
          <p:cNvSpPr>
            <a:spLocks noChangeArrowheads="1"/>
          </p:cNvSpPr>
          <p:nvPr/>
        </p:nvSpPr>
        <p:spPr bwMode="auto">
          <a:xfrm flipH="1" flipV="1">
            <a:off x="4067175" y="5589588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3" name="AutoShape 26"/>
          <p:cNvSpPr>
            <a:spLocks noChangeArrowheads="1"/>
          </p:cNvSpPr>
          <p:nvPr/>
        </p:nvSpPr>
        <p:spPr bwMode="auto">
          <a:xfrm flipH="1" flipV="1">
            <a:off x="4067175" y="5949950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4" name="Text Box 27"/>
          <p:cNvSpPr txBox="1">
            <a:spLocks noChangeArrowheads="1"/>
          </p:cNvSpPr>
          <p:nvPr/>
        </p:nvSpPr>
        <p:spPr bwMode="auto">
          <a:xfrm>
            <a:off x="3651250" y="2647950"/>
            <a:ext cx="274638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S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O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G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L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I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A</a:t>
            </a:r>
          </a:p>
          <a:p>
            <a:pPr eaLnBrk="1" hangingPunct="1"/>
            <a:endParaRPr lang="it-IT" sz="11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D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I</a:t>
            </a:r>
          </a:p>
          <a:p>
            <a:pPr eaLnBrk="1" hangingPunct="1"/>
            <a:endParaRPr lang="it-IT" sz="11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R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E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S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I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S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T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E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N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Z</a:t>
            </a:r>
          </a:p>
          <a:p>
            <a:pPr eaLnBrk="1" hangingPunct="1"/>
            <a:r>
              <a:rPr lang="it-IT" sz="1100" b="1">
                <a:solidFill>
                  <a:srgbClr val="000099"/>
                </a:solidFill>
                <a:latin typeface="Verdana" pitchFamily="34" charset="0"/>
              </a:rPr>
              <a:t>A</a:t>
            </a:r>
          </a:p>
        </p:txBody>
      </p:sp>
      <p:sp>
        <p:nvSpPr>
          <p:cNvPr id="35865" name="AutoShape 28"/>
          <p:cNvSpPr>
            <a:spLocks noChangeArrowheads="1"/>
          </p:cNvSpPr>
          <p:nvPr/>
        </p:nvSpPr>
        <p:spPr bwMode="auto">
          <a:xfrm flipH="1" flipV="1">
            <a:off x="4067175" y="6308725"/>
            <a:ext cx="142875" cy="358775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6" name="AutoShape 29"/>
          <p:cNvSpPr>
            <a:spLocks noChangeArrowheads="1"/>
          </p:cNvSpPr>
          <p:nvPr/>
        </p:nvSpPr>
        <p:spPr bwMode="auto">
          <a:xfrm flipH="1" flipV="1">
            <a:off x="4067175" y="2708275"/>
            <a:ext cx="142875" cy="360363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7" name="AutoShape 30"/>
          <p:cNvSpPr>
            <a:spLocks noChangeArrowheads="1"/>
          </p:cNvSpPr>
          <p:nvPr/>
        </p:nvSpPr>
        <p:spPr bwMode="auto">
          <a:xfrm>
            <a:off x="3419475" y="6308725"/>
            <a:ext cx="144463" cy="360363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8" name="AutoShape 31"/>
          <p:cNvSpPr>
            <a:spLocks noChangeArrowheads="1"/>
          </p:cNvSpPr>
          <p:nvPr/>
        </p:nvSpPr>
        <p:spPr bwMode="auto">
          <a:xfrm>
            <a:off x="3419475" y="2708275"/>
            <a:ext cx="144463" cy="360363"/>
          </a:xfrm>
          <a:prstGeom prst="moon">
            <a:avLst>
              <a:gd name="adj" fmla="val 50000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35869" name="Freeform 32"/>
          <p:cNvSpPr>
            <a:spLocks/>
          </p:cNvSpPr>
          <p:nvPr/>
        </p:nvSpPr>
        <p:spPr bwMode="auto">
          <a:xfrm rot="10800000">
            <a:off x="1835150" y="2997200"/>
            <a:ext cx="1008063" cy="3168650"/>
          </a:xfrm>
          <a:custGeom>
            <a:avLst/>
            <a:gdLst>
              <a:gd name="T0" fmla="*/ 0 w 635"/>
              <a:gd name="T1" fmla="*/ 0 h 1996"/>
              <a:gd name="T2" fmla="*/ 2147483647 w 635"/>
              <a:gd name="T3" fmla="*/ 2147483647 h 1996"/>
              <a:gd name="T4" fmla="*/ 0 w 635"/>
              <a:gd name="T5" fmla="*/ 2147483647 h 1996"/>
              <a:gd name="T6" fmla="*/ 0 60000 65536"/>
              <a:gd name="T7" fmla="*/ 0 60000 65536"/>
              <a:gd name="T8" fmla="*/ 0 60000 65536"/>
              <a:gd name="T9" fmla="*/ 0 w 635"/>
              <a:gd name="T10" fmla="*/ 0 h 1996"/>
              <a:gd name="T11" fmla="*/ 635 w 635"/>
              <a:gd name="T12" fmla="*/ 1996 h 19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5" h="1996">
                <a:moveTo>
                  <a:pt x="0" y="0"/>
                </a:moveTo>
                <a:cubicBezTo>
                  <a:pt x="317" y="309"/>
                  <a:pt x="635" y="619"/>
                  <a:pt x="635" y="952"/>
                </a:cubicBezTo>
                <a:cubicBezTo>
                  <a:pt x="635" y="1285"/>
                  <a:pt x="317" y="1640"/>
                  <a:pt x="0" y="1996"/>
                </a:cubicBezTo>
              </a:path>
            </a:pathLst>
          </a:custGeom>
          <a:noFill/>
          <a:ln w="5397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35870" name="Freeform 33"/>
          <p:cNvSpPr>
            <a:spLocks/>
          </p:cNvSpPr>
          <p:nvPr/>
        </p:nvSpPr>
        <p:spPr bwMode="auto">
          <a:xfrm>
            <a:off x="4932363" y="2997200"/>
            <a:ext cx="1008062" cy="3168650"/>
          </a:xfrm>
          <a:custGeom>
            <a:avLst/>
            <a:gdLst>
              <a:gd name="T0" fmla="*/ 0 w 635"/>
              <a:gd name="T1" fmla="*/ 0 h 1996"/>
              <a:gd name="T2" fmla="*/ 2147483647 w 635"/>
              <a:gd name="T3" fmla="*/ 2147483647 h 1996"/>
              <a:gd name="T4" fmla="*/ 0 w 635"/>
              <a:gd name="T5" fmla="*/ 2147483647 h 1996"/>
              <a:gd name="T6" fmla="*/ 0 60000 65536"/>
              <a:gd name="T7" fmla="*/ 0 60000 65536"/>
              <a:gd name="T8" fmla="*/ 0 60000 65536"/>
              <a:gd name="T9" fmla="*/ 0 w 635"/>
              <a:gd name="T10" fmla="*/ 0 h 1996"/>
              <a:gd name="T11" fmla="*/ 635 w 635"/>
              <a:gd name="T12" fmla="*/ 1996 h 19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5" h="1996">
                <a:moveTo>
                  <a:pt x="0" y="0"/>
                </a:moveTo>
                <a:cubicBezTo>
                  <a:pt x="317" y="309"/>
                  <a:pt x="635" y="619"/>
                  <a:pt x="635" y="952"/>
                </a:cubicBezTo>
                <a:cubicBezTo>
                  <a:pt x="635" y="1285"/>
                  <a:pt x="317" y="1640"/>
                  <a:pt x="0" y="1996"/>
                </a:cubicBezTo>
              </a:path>
            </a:pathLst>
          </a:custGeom>
          <a:noFill/>
          <a:ln w="5397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35871" name="AutoShape 34"/>
          <p:cNvSpPr>
            <a:spLocks noChangeArrowheads="1"/>
          </p:cNvSpPr>
          <p:nvPr/>
        </p:nvSpPr>
        <p:spPr bwMode="auto">
          <a:xfrm>
            <a:off x="4211638" y="3714750"/>
            <a:ext cx="1368425" cy="576263"/>
          </a:xfrm>
          <a:prstGeom prst="rightArrow">
            <a:avLst>
              <a:gd name="adj1" fmla="val 50000"/>
              <a:gd name="adj2" fmla="val 48889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5872" name="Rectangle 35"/>
          <p:cNvSpPr>
            <a:spLocks noChangeArrowheads="1"/>
          </p:cNvSpPr>
          <p:nvPr/>
        </p:nvSpPr>
        <p:spPr bwMode="auto">
          <a:xfrm>
            <a:off x="2771775" y="3860800"/>
            <a:ext cx="647700" cy="288925"/>
          </a:xfrm>
          <a:prstGeom prst="rect">
            <a:avLst/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5873" name="Text Box 36"/>
          <p:cNvSpPr txBox="1">
            <a:spLocks noChangeArrowheads="1"/>
          </p:cNvSpPr>
          <p:nvPr/>
        </p:nvSpPr>
        <p:spPr bwMode="auto">
          <a:xfrm>
            <a:off x="2895600" y="3856038"/>
            <a:ext cx="5000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PUL</a:t>
            </a:r>
          </a:p>
        </p:txBody>
      </p:sp>
      <p:sp>
        <p:nvSpPr>
          <p:cNvPr id="35874" name="Rectangle 37"/>
          <p:cNvSpPr>
            <a:spLocks noChangeArrowheads="1"/>
          </p:cNvSpPr>
          <p:nvPr/>
        </p:nvSpPr>
        <p:spPr bwMode="auto">
          <a:xfrm>
            <a:off x="4284663" y="3860800"/>
            <a:ext cx="10080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46" tIns="37974" rIns="75946" bIns="37974">
            <a:spAutoFit/>
          </a:bodyPr>
          <a:lstStyle/>
          <a:p>
            <a:pPr defTabSz="757238"/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SIONE</a:t>
            </a:r>
          </a:p>
        </p:txBody>
      </p:sp>
      <p:sp>
        <p:nvSpPr>
          <p:cNvPr id="35875" name="AutoShape 38"/>
          <p:cNvSpPr>
            <a:spLocks noChangeArrowheads="1"/>
          </p:cNvSpPr>
          <p:nvPr/>
        </p:nvSpPr>
        <p:spPr bwMode="auto">
          <a:xfrm rot="10800000">
            <a:off x="2339975" y="4579938"/>
            <a:ext cx="1079500" cy="576262"/>
          </a:xfrm>
          <a:prstGeom prst="rightArrow">
            <a:avLst>
              <a:gd name="adj1" fmla="val 50000"/>
              <a:gd name="adj2" fmla="val 38567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5876" name="Rectangle 39"/>
          <p:cNvSpPr>
            <a:spLocks noChangeArrowheads="1"/>
          </p:cNvSpPr>
          <p:nvPr/>
        </p:nvSpPr>
        <p:spPr bwMode="auto">
          <a:xfrm rot="10800000">
            <a:off x="4211638" y="4725988"/>
            <a:ext cx="1008062" cy="287337"/>
          </a:xfrm>
          <a:prstGeom prst="rect">
            <a:avLst/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5877" name="Text Box 40"/>
          <p:cNvSpPr txBox="1">
            <a:spLocks noChangeArrowheads="1"/>
          </p:cNvSpPr>
          <p:nvPr/>
        </p:nvSpPr>
        <p:spPr bwMode="auto">
          <a:xfrm>
            <a:off x="4140200" y="4725988"/>
            <a:ext cx="6826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ISLUP</a:t>
            </a:r>
          </a:p>
        </p:txBody>
      </p:sp>
      <p:sp>
        <p:nvSpPr>
          <p:cNvPr id="35878" name="Rectangle 41"/>
          <p:cNvSpPr>
            <a:spLocks noChangeArrowheads="1"/>
          </p:cNvSpPr>
          <p:nvPr/>
        </p:nvSpPr>
        <p:spPr bwMode="auto">
          <a:xfrm>
            <a:off x="2916238" y="4725988"/>
            <a:ext cx="720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46" tIns="37974" rIns="75946" bIns="37974">
            <a:spAutoFit/>
          </a:bodyPr>
          <a:lstStyle/>
          <a:p>
            <a:pPr defTabSz="757238"/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ENO</a:t>
            </a:r>
          </a:p>
        </p:txBody>
      </p:sp>
      <p:sp>
        <p:nvSpPr>
          <p:cNvPr id="35879" name="Rectangle 42"/>
          <p:cNvSpPr>
            <a:spLocks noChangeArrowheads="1"/>
          </p:cNvSpPr>
          <p:nvPr/>
        </p:nvSpPr>
        <p:spPr bwMode="auto">
          <a:xfrm>
            <a:off x="4643438" y="6308725"/>
            <a:ext cx="1679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sz="1200" b="1">
                <a:solidFill>
                  <a:srgbClr val="000099"/>
                </a:solidFill>
                <a:latin typeface="Verdana" pitchFamily="34" charset="0"/>
              </a:rPr>
              <a:t>MONDO INTERNO</a:t>
            </a:r>
          </a:p>
        </p:txBody>
      </p:sp>
      <p:sp>
        <p:nvSpPr>
          <p:cNvPr id="35880" name="Rectangle 43"/>
          <p:cNvSpPr>
            <a:spLocks noChangeArrowheads="1"/>
          </p:cNvSpPr>
          <p:nvPr/>
        </p:nvSpPr>
        <p:spPr bwMode="auto">
          <a:xfrm>
            <a:off x="1331913" y="6308725"/>
            <a:ext cx="1679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sz="1200" b="1">
                <a:solidFill>
                  <a:srgbClr val="000099"/>
                </a:solidFill>
                <a:latin typeface="Verdana" pitchFamily="34" charset="0"/>
              </a:rPr>
              <a:t>MONDO INTERNO</a:t>
            </a:r>
          </a:p>
        </p:txBody>
      </p:sp>
      <p:sp>
        <p:nvSpPr>
          <p:cNvPr id="35881" name="AutoShape 44"/>
          <p:cNvSpPr>
            <a:spLocks noChangeArrowheads="1"/>
          </p:cNvSpPr>
          <p:nvPr/>
        </p:nvSpPr>
        <p:spPr bwMode="auto">
          <a:xfrm>
            <a:off x="5446713" y="4251325"/>
            <a:ext cx="1803400" cy="576263"/>
          </a:xfrm>
          <a:prstGeom prst="rightArrow">
            <a:avLst>
              <a:gd name="adj1" fmla="val 50000"/>
              <a:gd name="adj2" fmla="val 64429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5882" name="Rectangle 45"/>
          <p:cNvSpPr>
            <a:spLocks noChangeArrowheads="1"/>
          </p:cNvSpPr>
          <p:nvPr/>
        </p:nvSpPr>
        <p:spPr bwMode="auto">
          <a:xfrm>
            <a:off x="5421313" y="4395788"/>
            <a:ext cx="18288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46" tIns="37974" rIns="75946" bIns="37974">
            <a:spAutoFit/>
          </a:bodyPr>
          <a:lstStyle/>
          <a:p>
            <a:pPr defTabSz="757238"/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MONDO ESTERNO</a:t>
            </a:r>
          </a:p>
        </p:txBody>
      </p:sp>
      <p:sp>
        <p:nvSpPr>
          <p:cNvPr id="35883" name="Line 46"/>
          <p:cNvSpPr>
            <a:spLocks noChangeShapeType="1"/>
          </p:cNvSpPr>
          <p:nvPr/>
        </p:nvSpPr>
        <p:spPr bwMode="auto">
          <a:xfrm>
            <a:off x="2368550" y="685800"/>
            <a:ext cx="3030538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35884" name="WordArt 47"/>
          <p:cNvSpPr>
            <a:spLocks noChangeArrowheads="1" noChangeShapeType="1" noTextEdit="1"/>
          </p:cNvSpPr>
          <p:nvPr/>
        </p:nvSpPr>
        <p:spPr bwMode="auto">
          <a:xfrm>
            <a:off x="2368550" y="203200"/>
            <a:ext cx="3084513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0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PULSIONE</a:t>
            </a:r>
          </a:p>
        </p:txBody>
      </p:sp>
      <p:sp>
        <p:nvSpPr>
          <p:cNvPr id="35885" name="Line 48"/>
          <p:cNvSpPr>
            <a:spLocks noChangeShapeType="1"/>
          </p:cNvSpPr>
          <p:nvPr/>
        </p:nvSpPr>
        <p:spPr bwMode="auto">
          <a:xfrm>
            <a:off x="2381250" y="147638"/>
            <a:ext cx="3030538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WordArt 2"/>
          <p:cNvSpPr>
            <a:spLocks noChangeArrowheads="1" noChangeShapeType="1" noTextEdit="1"/>
          </p:cNvSpPr>
          <p:nvPr/>
        </p:nvSpPr>
        <p:spPr bwMode="auto">
          <a:xfrm>
            <a:off x="2555875" y="330200"/>
            <a:ext cx="3762375" cy="3619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20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noFill/>
                <a:latin typeface="Verdana"/>
                <a:ea typeface="Verdana"/>
                <a:cs typeface="Verdana"/>
              </a:rPr>
              <a:t>I M M A G I N A Z I O N E </a:t>
            </a:r>
            <a:endParaRPr lang="it-IT" sz="2000" b="1" kern="10">
              <a:ln w="9525">
                <a:solidFill>
                  <a:srgbClr val="000080"/>
                </a:solidFill>
                <a:round/>
                <a:headEnd/>
                <a:tailEnd/>
              </a:ln>
              <a:noFill/>
              <a:latin typeface="Verdana"/>
              <a:ea typeface="Verdana"/>
              <a:cs typeface="Verdana"/>
            </a:endParaRPr>
          </a:p>
        </p:txBody>
      </p:sp>
      <p:sp>
        <p:nvSpPr>
          <p:cNvPr id="37891" name="Freeform 3"/>
          <p:cNvSpPr>
            <a:spLocks/>
          </p:cNvSpPr>
          <p:nvPr/>
        </p:nvSpPr>
        <p:spPr bwMode="auto">
          <a:xfrm>
            <a:off x="1331913" y="1341438"/>
            <a:ext cx="5256212" cy="4608512"/>
          </a:xfrm>
          <a:custGeom>
            <a:avLst/>
            <a:gdLst>
              <a:gd name="T0" fmla="*/ 2147483647 w 3522"/>
              <a:gd name="T1" fmla="*/ 2147483647 h 2554"/>
              <a:gd name="T2" fmla="*/ 2147483647 w 3522"/>
              <a:gd name="T3" fmla="*/ 2147483647 h 2554"/>
              <a:gd name="T4" fmla="*/ 2147483647 w 3522"/>
              <a:gd name="T5" fmla="*/ 2147483647 h 2554"/>
              <a:gd name="T6" fmla="*/ 2147483647 w 3522"/>
              <a:gd name="T7" fmla="*/ 2147483647 h 2554"/>
              <a:gd name="T8" fmla="*/ 2147483647 w 3522"/>
              <a:gd name="T9" fmla="*/ 2147483647 h 2554"/>
              <a:gd name="T10" fmla="*/ 2147483647 w 3522"/>
              <a:gd name="T11" fmla="*/ 2147483647 h 2554"/>
              <a:gd name="T12" fmla="*/ 2147483647 w 3522"/>
              <a:gd name="T13" fmla="*/ 2147483647 h 2554"/>
              <a:gd name="T14" fmla="*/ 2147483647 w 3522"/>
              <a:gd name="T15" fmla="*/ 2147483647 h 2554"/>
              <a:gd name="T16" fmla="*/ 2147483647 w 3522"/>
              <a:gd name="T17" fmla="*/ 2147483647 h 2554"/>
              <a:gd name="T18" fmla="*/ 2147483647 w 3522"/>
              <a:gd name="T19" fmla="*/ 2147483647 h 2554"/>
              <a:gd name="T20" fmla="*/ 2147483647 w 3522"/>
              <a:gd name="T21" fmla="*/ 2147483647 h 2554"/>
              <a:gd name="T22" fmla="*/ 2147483647 w 3522"/>
              <a:gd name="T23" fmla="*/ 2147483647 h 2554"/>
              <a:gd name="T24" fmla="*/ 2147483647 w 3522"/>
              <a:gd name="T25" fmla="*/ 2147483647 h 2554"/>
              <a:gd name="T26" fmla="*/ 2147483647 w 3522"/>
              <a:gd name="T27" fmla="*/ 2147483647 h 2554"/>
              <a:gd name="T28" fmla="*/ 2147483647 w 3522"/>
              <a:gd name="T29" fmla="*/ 2147483647 h 2554"/>
              <a:gd name="T30" fmla="*/ 2147483647 w 3522"/>
              <a:gd name="T31" fmla="*/ 2147483647 h 2554"/>
              <a:gd name="T32" fmla="*/ 2147483647 w 3522"/>
              <a:gd name="T33" fmla="*/ 2147483647 h 2554"/>
              <a:gd name="T34" fmla="*/ 2147483647 w 3522"/>
              <a:gd name="T35" fmla="*/ 2147483647 h 2554"/>
              <a:gd name="T36" fmla="*/ 2147483647 w 3522"/>
              <a:gd name="T37" fmla="*/ 2147483647 h 2554"/>
              <a:gd name="T38" fmla="*/ 2147483647 w 3522"/>
              <a:gd name="T39" fmla="*/ 2147483647 h 2554"/>
              <a:gd name="T40" fmla="*/ 2147483647 w 3522"/>
              <a:gd name="T41" fmla="*/ 2147483647 h 2554"/>
              <a:gd name="T42" fmla="*/ 2147483647 w 3522"/>
              <a:gd name="T43" fmla="*/ 2147483647 h 2554"/>
              <a:gd name="T44" fmla="*/ 2147483647 w 3522"/>
              <a:gd name="T45" fmla="*/ 2147483647 h 2554"/>
              <a:gd name="T46" fmla="*/ 2147483647 w 3522"/>
              <a:gd name="T47" fmla="*/ 2147483647 h 2554"/>
              <a:gd name="T48" fmla="*/ 2147483647 w 3522"/>
              <a:gd name="T49" fmla="*/ 2147483647 h 2554"/>
              <a:gd name="T50" fmla="*/ 2147483647 w 3522"/>
              <a:gd name="T51" fmla="*/ 2147483647 h 2554"/>
              <a:gd name="T52" fmla="*/ 2147483647 w 3522"/>
              <a:gd name="T53" fmla="*/ 2147483647 h 2554"/>
              <a:gd name="T54" fmla="*/ 2147483647 w 3522"/>
              <a:gd name="T55" fmla="*/ 2147483647 h 2554"/>
              <a:gd name="T56" fmla="*/ 2147483647 w 3522"/>
              <a:gd name="T57" fmla="*/ 2147483647 h 2554"/>
              <a:gd name="T58" fmla="*/ 2147483647 w 3522"/>
              <a:gd name="T59" fmla="*/ 2147483647 h 2554"/>
              <a:gd name="T60" fmla="*/ 2147483647 w 3522"/>
              <a:gd name="T61" fmla="*/ 2147483647 h 2554"/>
              <a:gd name="T62" fmla="*/ 2147483647 w 3522"/>
              <a:gd name="T63" fmla="*/ 2147483647 h 2554"/>
              <a:gd name="T64" fmla="*/ 2147483647 w 3522"/>
              <a:gd name="T65" fmla="*/ 2147483647 h 2554"/>
              <a:gd name="T66" fmla="*/ 2147483647 w 3522"/>
              <a:gd name="T67" fmla="*/ 2147483647 h 2554"/>
              <a:gd name="T68" fmla="*/ 2147483647 w 3522"/>
              <a:gd name="T69" fmla="*/ 2147483647 h 2554"/>
              <a:gd name="T70" fmla="*/ 2147483647 w 3522"/>
              <a:gd name="T71" fmla="*/ 2147483647 h 2554"/>
              <a:gd name="T72" fmla="*/ 2147483647 w 3522"/>
              <a:gd name="T73" fmla="*/ 2147483647 h 2554"/>
              <a:gd name="T74" fmla="*/ 2147483647 w 3522"/>
              <a:gd name="T75" fmla="*/ 2147483647 h 2554"/>
              <a:gd name="T76" fmla="*/ 2147483647 w 3522"/>
              <a:gd name="T77" fmla="*/ 2147483647 h 2554"/>
              <a:gd name="T78" fmla="*/ 2147483647 w 3522"/>
              <a:gd name="T79" fmla="*/ 2147483647 h 2554"/>
              <a:gd name="T80" fmla="*/ 2147483647 w 3522"/>
              <a:gd name="T81" fmla="*/ 2147483647 h 2554"/>
              <a:gd name="T82" fmla="*/ 2147483647 w 3522"/>
              <a:gd name="T83" fmla="*/ 2147483647 h 2554"/>
              <a:gd name="T84" fmla="*/ 2147483647 w 3522"/>
              <a:gd name="T85" fmla="*/ 2147483647 h 2554"/>
              <a:gd name="T86" fmla="*/ 2147483647 w 3522"/>
              <a:gd name="T87" fmla="*/ 2147483647 h 2554"/>
              <a:gd name="T88" fmla="*/ 2147483647 w 3522"/>
              <a:gd name="T89" fmla="*/ 2147483647 h 255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522"/>
              <a:gd name="T136" fmla="*/ 0 h 2554"/>
              <a:gd name="T137" fmla="*/ 3522 w 3522"/>
              <a:gd name="T138" fmla="*/ 2554 h 255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522" h="2554">
                <a:moveTo>
                  <a:pt x="874" y="2477"/>
                </a:moveTo>
                <a:cubicBezTo>
                  <a:pt x="821" y="2441"/>
                  <a:pt x="764" y="2413"/>
                  <a:pt x="703" y="2392"/>
                </a:cubicBezTo>
                <a:cubicBezTo>
                  <a:pt x="687" y="2368"/>
                  <a:pt x="680" y="2345"/>
                  <a:pt x="664" y="2322"/>
                </a:cubicBezTo>
                <a:cubicBezTo>
                  <a:pt x="642" y="2252"/>
                  <a:pt x="640" y="2265"/>
                  <a:pt x="656" y="2166"/>
                </a:cubicBezTo>
                <a:cubicBezTo>
                  <a:pt x="661" y="2137"/>
                  <a:pt x="704" y="2103"/>
                  <a:pt x="719" y="2088"/>
                </a:cubicBezTo>
                <a:cubicBezTo>
                  <a:pt x="765" y="2042"/>
                  <a:pt x="803" y="1991"/>
                  <a:pt x="859" y="1956"/>
                </a:cubicBezTo>
                <a:cubicBezTo>
                  <a:pt x="894" y="1902"/>
                  <a:pt x="884" y="1927"/>
                  <a:pt x="898" y="1886"/>
                </a:cubicBezTo>
                <a:cubicBezTo>
                  <a:pt x="892" y="1800"/>
                  <a:pt x="908" y="1774"/>
                  <a:pt x="859" y="1722"/>
                </a:cubicBezTo>
                <a:cubicBezTo>
                  <a:pt x="829" y="1637"/>
                  <a:pt x="751" y="1647"/>
                  <a:pt x="680" y="1629"/>
                </a:cubicBezTo>
                <a:cubicBezTo>
                  <a:pt x="656" y="1623"/>
                  <a:pt x="633" y="1613"/>
                  <a:pt x="610" y="1606"/>
                </a:cubicBezTo>
                <a:cubicBezTo>
                  <a:pt x="602" y="1601"/>
                  <a:pt x="587" y="1600"/>
                  <a:pt x="586" y="1590"/>
                </a:cubicBezTo>
                <a:cubicBezTo>
                  <a:pt x="582" y="1551"/>
                  <a:pt x="601" y="1495"/>
                  <a:pt x="633" y="1473"/>
                </a:cubicBezTo>
                <a:cubicBezTo>
                  <a:pt x="663" y="1386"/>
                  <a:pt x="591" y="1367"/>
                  <a:pt x="540" y="1325"/>
                </a:cubicBezTo>
                <a:cubicBezTo>
                  <a:pt x="531" y="1318"/>
                  <a:pt x="525" y="1308"/>
                  <a:pt x="516" y="1302"/>
                </a:cubicBezTo>
                <a:cubicBezTo>
                  <a:pt x="447" y="1257"/>
                  <a:pt x="365" y="1229"/>
                  <a:pt x="291" y="1193"/>
                </a:cubicBezTo>
                <a:cubicBezTo>
                  <a:pt x="234" y="1165"/>
                  <a:pt x="302" y="1193"/>
                  <a:pt x="244" y="1154"/>
                </a:cubicBezTo>
                <a:cubicBezTo>
                  <a:pt x="187" y="1115"/>
                  <a:pt x="253" y="1181"/>
                  <a:pt x="197" y="1131"/>
                </a:cubicBezTo>
                <a:cubicBezTo>
                  <a:pt x="168" y="1106"/>
                  <a:pt x="132" y="1073"/>
                  <a:pt x="104" y="1045"/>
                </a:cubicBezTo>
                <a:cubicBezTo>
                  <a:pt x="74" y="1015"/>
                  <a:pt x="64" y="977"/>
                  <a:pt x="41" y="944"/>
                </a:cubicBezTo>
                <a:cubicBezTo>
                  <a:pt x="0" y="815"/>
                  <a:pt x="61" y="694"/>
                  <a:pt x="189" y="656"/>
                </a:cubicBezTo>
                <a:cubicBezTo>
                  <a:pt x="277" y="630"/>
                  <a:pt x="462" y="633"/>
                  <a:pt x="462" y="633"/>
                </a:cubicBezTo>
                <a:cubicBezTo>
                  <a:pt x="504" y="624"/>
                  <a:pt x="525" y="616"/>
                  <a:pt x="555" y="586"/>
                </a:cubicBezTo>
                <a:cubicBezTo>
                  <a:pt x="574" y="531"/>
                  <a:pt x="589" y="479"/>
                  <a:pt x="602" y="422"/>
                </a:cubicBezTo>
                <a:cubicBezTo>
                  <a:pt x="607" y="399"/>
                  <a:pt x="613" y="361"/>
                  <a:pt x="633" y="345"/>
                </a:cubicBezTo>
                <a:cubicBezTo>
                  <a:pt x="671" y="315"/>
                  <a:pt x="729" y="317"/>
                  <a:pt x="773" y="314"/>
                </a:cubicBezTo>
                <a:cubicBezTo>
                  <a:pt x="822" y="311"/>
                  <a:pt x="872" y="309"/>
                  <a:pt x="921" y="306"/>
                </a:cubicBezTo>
                <a:cubicBezTo>
                  <a:pt x="963" y="297"/>
                  <a:pt x="991" y="281"/>
                  <a:pt x="1030" y="267"/>
                </a:cubicBezTo>
                <a:cubicBezTo>
                  <a:pt x="1083" y="226"/>
                  <a:pt x="1127" y="178"/>
                  <a:pt x="1186" y="142"/>
                </a:cubicBezTo>
                <a:cubicBezTo>
                  <a:pt x="1219" y="92"/>
                  <a:pt x="1180" y="141"/>
                  <a:pt x="1225" y="111"/>
                </a:cubicBezTo>
                <a:cubicBezTo>
                  <a:pt x="1257" y="90"/>
                  <a:pt x="1283" y="59"/>
                  <a:pt x="1318" y="41"/>
                </a:cubicBezTo>
                <a:cubicBezTo>
                  <a:pt x="1327" y="36"/>
                  <a:pt x="1356" y="29"/>
                  <a:pt x="1365" y="26"/>
                </a:cubicBezTo>
                <a:cubicBezTo>
                  <a:pt x="1380" y="21"/>
                  <a:pt x="1411" y="10"/>
                  <a:pt x="1411" y="10"/>
                </a:cubicBezTo>
                <a:cubicBezTo>
                  <a:pt x="1574" y="15"/>
                  <a:pt x="1617" y="0"/>
                  <a:pt x="1731" y="33"/>
                </a:cubicBezTo>
                <a:cubicBezTo>
                  <a:pt x="1736" y="41"/>
                  <a:pt x="1740" y="50"/>
                  <a:pt x="1746" y="57"/>
                </a:cubicBezTo>
                <a:cubicBezTo>
                  <a:pt x="1753" y="65"/>
                  <a:pt x="1763" y="71"/>
                  <a:pt x="1769" y="80"/>
                </a:cubicBezTo>
                <a:cubicBezTo>
                  <a:pt x="1774" y="87"/>
                  <a:pt x="1773" y="96"/>
                  <a:pt x="1777" y="103"/>
                </a:cubicBezTo>
                <a:cubicBezTo>
                  <a:pt x="1794" y="137"/>
                  <a:pt x="1836" y="163"/>
                  <a:pt x="1871" y="173"/>
                </a:cubicBezTo>
                <a:cubicBezTo>
                  <a:pt x="1899" y="192"/>
                  <a:pt x="1932" y="209"/>
                  <a:pt x="1964" y="220"/>
                </a:cubicBezTo>
                <a:cubicBezTo>
                  <a:pt x="2084" y="214"/>
                  <a:pt x="2108" y="215"/>
                  <a:pt x="2198" y="197"/>
                </a:cubicBezTo>
                <a:cubicBezTo>
                  <a:pt x="2218" y="187"/>
                  <a:pt x="2240" y="183"/>
                  <a:pt x="2260" y="173"/>
                </a:cubicBezTo>
                <a:cubicBezTo>
                  <a:pt x="2295" y="154"/>
                  <a:pt x="2326" y="129"/>
                  <a:pt x="2361" y="111"/>
                </a:cubicBezTo>
                <a:cubicBezTo>
                  <a:pt x="2383" y="100"/>
                  <a:pt x="2408" y="97"/>
                  <a:pt x="2431" y="88"/>
                </a:cubicBezTo>
                <a:cubicBezTo>
                  <a:pt x="2442" y="84"/>
                  <a:pt x="2452" y="77"/>
                  <a:pt x="2462" y="72"/>
                </a:cubicBezTo>
                <a:cubicBezTo>
                  <a:pt x="2560" y="80"/>
                  <a:pt x="2540" y="82"/>
                  <a:pt x="2610" y="103"/>
                </a:cubicBezTo>
                <a:cubicBezTo>
                  <a:pt x="2635" y="120"/>
                  <a:pt x="2655" y="141"/>
                  <a:pt x="2680" y="158"/>
                </a:cubicBezTo>
                <a:cubicBezTo>
                  <a:pt x="2705" y="194"/>
                  <a:pt x="2715" y="240"/>
                  <a:pt x="2727" y="282"/>
                </a:cubicBezTo>
                <a:cubicBezTo>
                  <a:pt x="2730" y="293"/>
                  <a:pt x="2729" y="305"/>
                  <a:pt x="2735" y="314"/>
                </a:cubicBezTo>
                <a:cubicBezTo>
                  <a:pt x="2784" y="385"/>
                  <a:pt x="2883" y="419"/>
                  <a:pt x="2960" y="446"/>
                </a:cubicBezTo>
                <a:cubicBezTo>
                  <a:pt x="2995" y="481"/>
                  <a:pt x="3034" y="512"/>
                  <a:pt x="3069" y="547"/>
                </a:cubicBezTo>
                <a:cubicBezTo>
                  <a:pt x="3064" y="607"/>
                  <a:pt x="3068" y="619"/>
                  <a:pt x="3054" y="664"/>
                </a:cubicBezTo>
                <a:cubicBezTo>
                  <a:pt x="3049" y="679"/>
                  <a:pt x="3038" y="710"/>
                  <a:pt x="3038" y="710"/>
                </a:cubicBezTo>
                <a:cubicBezTo>
                  <a:pt x="3041" y="731"/>
                  <a:pt x="3040" y="753"/>
                  <a:pt x="3046" y="773"/>
                </a:cubicBezTo>
                <a:cubicBezTo>
                  <a:pt x="3055" y="806"/>
                  <a:pt x="3105" y="810"/>
                  <a:pt x="3132" y="827"/>
                </a:cubicBezTo>
                <a:cubicBezTo>
                  <a:pt x="3146" y="846"/>
                  <a:pt x="3166" y="861"/>
                  <a:pt x="3178" y="882"/>
                </a:cubicBezTo>
                <a:cubicBezTo>
                  <a:pt x="3186" y="896"/>
                  <a:pt x="3194" y="928"/>
                  <a:pt x="3194" y="928"/>
                </a:cubicBezTo>
                <a:cubicBezTo>
                  <a:pt x="3188" y="984"/>
                  <a:pt x="3181" y="1031"/>
                  <a:pt x="3163" y="1084"/>
                </a:cubicBezTo>
                <a:cubicBezTo>
                  <a:pt x="3171" y="1133"/>
                  <a:pt x="3181" y="1170"/>
                  <a:pt x="3233" y="1185"/>
                </a:cubicBezTo>
                <a:cubicBezTo>
                  <a:pt x="3267" y="1209"/>
                  <a:pt x="3295" y="1236"/>
                  <a:pt x="3318" y="1271"/>
                </a:cubicBezTo>
                <a:cubicBezTo>
                  <a:pt x="3333" y="1328"/>
                  <a:pt x="3329" y="1393"/>
                  <a:pt x="3295" y="1442"/>
                </a:cubicBezTo>
                <a:cubicBezTo>
                  <a:pt x="3287" y="1467"/>
                  <a:pt x="3256" y="1512"/>
                  <a:pt x="3256" y="1512"/>
                </a:cubicBezTo>
                <a:cubicBezTo>
                  <a:pt x="3259" y="1546"/>
                  <a:pt x="3260" y="1580"/>
                  <a:pt x="3264" y="1613"/>
                </a:cubicBezTo>
                <a:cubicBezTo>
                  <a:pt x="3270" y="1660"/>
                  <a:pt x="3328" y="1719"/>
                  <a:pt x="3357" y="1754"/>
                </a:cubicBezTo>
                <a:cubicBezTo>
                  <a:pt x="3363" y="1761"/>
                  <a:pt x="3365" y="1772"/>
                  <a:pt x="3373" y="1777"/>
                </a:cubicBezTo>
                <a:cubicBezTo>
                  <a:pt x="3382" y="1783"/>
                  <a:pt x="3394" y="1782"/>
                  <a:pt x="3404" y="1785"/>
                </a:cubicBezTo>
                <a:cubicBezTo>
                  <a:pt x="3448" y="1814"/>
                  <a:pt x="3461" y="1860"/>
                  <a:pt x="3490" y="1901"/>
                </a:cubicBezTo>
                <a:cubicBezTo>
                  <a:pt x="3507" y="1960"/>
                  <a:pt x="3512" y="2019"/>
                  <a:pt x="3521" y="2080"/>
                </a:cubicBezTo>
                <a:cubicBezTo>
                  <a:pt x="3516" y="2148"/>
                  <a:pt x="3522" y="2227"/>
                  <a:pt x="3474" y="2283"/>
                </a:cubicBezTo>
                <a:cubicBezTo>
                  <a:pt x="3454" y="2307"/>
                  <a:pt x="3426" y="2323"/>
                  <a:pt x="3404" y="2345"/>
                </a:cubicBezTo>
                <a:cubicBezTo>
                  <a:pt x="3388" y="2361"/>
                  <a:pt x="3309" y="2385"/>
                  <a:pt x="3287" y="2392"/>
                </a:cubicBezTo>
                <a:cubicBezTo>
                  <a:pt x="3278" y="2395"/>
                  <a:pt x="3272" y="2403"/>
                  <a:pt x="3264" y="2407"/>
                </a:cubicBezTo>
                <a:cubicBezTo>
                  <a:pt x="3249" y="2414"/>
                  <a:pt x="3217" y="2423"/>
                  <a:pt x="3217" y="2423"/>
                </a:cubicBezTo>
                <a:cubicBezTo>
                  <a:pt x="3152" y="2416"/>
                  <a:pt x="3087" y="2418"/>
                  <a:pt x="3023" y="2407"/>
                </a:cubicBezTo>
                <a:cubicBezTo>
                  <a:pt x="3006" y="2404"/>
                  <a:pt x="2992" y="2390"/>
                  <a:pt x="2976" y="2384"/>
                </a:cubicBezTo>
                <a:cubicBezTo>
                  <a:pt x="2949" y="2345"/>
                  <a:pt x="2906" y="2317"/>
                  <a:pt x="2867" y="2291"/>
                </a:cubicBezTo>
                <a:cubicBezTo>
                  <a:pt x="2853" y="2282"/>
                  <a:pt x="2820" y="2275"/>
                  <a:pt x="2820" y="2275"/>
                </a:cubicBezTo>
                <a:cubicBezTo>
                  <a:pt x="2812" y="2270"/>
                  <a:pt x="2806" y="2261"/>
                  <a:pt x="2797" y="2259"/>
                </a:cubicBezTo>
                <a:cubicBezTo>
                  <a:pt x="2761" y="2253"/>
                  <a:pt x="2759" y="2320"/>
                  <a:pt x="2742" y="2337"/>
                </a:cubicBezTo>
                <a:cubicBezTo>
                  <a:pt x="2738" y="2341"/>
                  <a:pt x="2689" y="2353"/>
                  <a:pt x="2688" y="2353"/>
                </a:cubicBezTo>
                <a:cubicBezTo>
                  <a:pt x="2638" y="2345"/>
                  <a:pt x="2612" y="2326"/>
                  <a:pt x="2571" y="2298"/>
                </a:cubicBezTo>
                <a:cubicBezTo>
                  <a:pt x="2552" y="2285"/>
                  <a:pt x="2509" y="2283"/>
                  <a:pt x="2486" y="2275"/>
                </a:cubicBezTo>
                <a:cubicBezTo>
                  <a:pt x="2457" y="2278"/>
                  <a:pt x="2428" y="2279"/>
                  <a:pt x="2400" y="2283"/>
                </a:cubicBezTo>
                <a:cubicBezTo>
                  <a:pt x="2373" y="2287"/>
                  <a:pt x="2357" y="2310"/>
                  <a:pt x="2330" y="2314"/>
                </a:cubicBezTo>
                <a:cubicBezTo>
                  <a:pt x="2304" y="2318"/>
                  <a:pt x="2278" y="2319"/>
                  <a:pt x="2252" y="2322"/>
                </a:cubicBezTo>
                <a:cubicBezTo>
                  <a:pt x="2205" y="2338"/>
                  <a:pt x="2153" y="2339"/>
                  <a:pt x="2104" y="2345"/>
                </a:cubicBezTo>
                <a:cubicBezTo>
                  <a:pt x="2051" y="2363"/>
                  <a:pt x="1992" y="2370"/>
                  <a:pt x="1941" y="2392"/>
                </a:cubicBezTo>
                <a:cubicBezTo>
                  <a:pt x="1891" y="2413"/>
                  <a:pt x="1846" y="2440"/>
                  <a:pt x="1793" y="2454"/>
                </a:cubicBezTo>
                <a:cubicBezTo>
                  <a:pt x="1750" y="2483"/>
                  <a:pt x="1681" y="2491"/>
                  <a:pt x="1629" y="2501"/>
                </a:cubicBezTo>
                <a:cubicBezTo>
                  <a:pt x="1560" y="2514"/>
                  <a:pt x="1495" y="2535"/>
                  <a:pt x="1427" y="2547"/>
                </a:cubicBezTo>
                <a:cubicBezTo>
                  <a:pt x="1256" y="2543"/>
                  <a:pt x="1128" y="2554"/>
                  <a:pt x="975" y="2509"/>
                </a:cubicBezTo>
                <a:cubicBezTo>
                  <a:pt x="944" y="2487"/>
                  <a:pt x="914" y="2477"/>
                  <a:pt x="874" y="2477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>
            <a:flatTx/>
          </a:bodyPr>
          <a:lstStyle/>
          <a:p>
            <a:endParaRPr lang="it-IT"/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>
            <a:off x="2547938" y="2085975"/>
            <a:ext cx="3167062" cy="3168650"/>
          </a:xfrm>
          <a:custGeom>
            <a:avLst/>
            <a:gdLst>
              <a:gd name="T0" fmla="*/ 2147483647 w 3522"/>
              <a:gd name="T1" fmla="*/ 2147483647 h 2554"/>
              <a:gd name="T2" fmla="*/ 2147483647 w 3522"/>
              <a:gd name="T3" fmla="*/ 2147483647 h 2554"/>
              <a:gd name="T4" fmla="*/ 2147483647 w 3522"/>
              <a:gd name="T5" fmla="*/ 2147483647 h 2554"/>
              <a:gd name="T6" fmla="*/ 2147483647 w 3522"/>
              <a:gd name="T7" fmla="*/ 2147483647 h 2554"/>
              <a:gd name="T8" fmla="*/ 2147483647 w 3522"/>
              <a:gd name="T9" fmla="*/ 2147483647 h 2554"/>
              <a:gd name="T10" fmla="*/ 2147483647 w 3522"/>
              <a:gd name="T11" fmla="*/ 2147483647 h 2554"/>
              <a:gd name="T12" fmla="*/ 2147483647 w 3522"/>
              <a:gd name="T13" fmla="*/ 2147483647 h 2554"/>
              <a:gd name="T14" fmla="*/ 2147483647 w 3522"/>
              <a:gd name="T15" fmla="*/ 2147483647 h 2554"/>
              <a:gd name="T16" fmla="*/ 2147483647 w 3522"/>
              <a:gd name="T17" fmla="*/ 2147483647 h 2554"/>
              <a:gd name="T18" fmla="*/ 2147483647 w 3522"/>
              <a:gd name="T19" fmla="*/ 2147483647 h 2554"/>
              <a:gd name="T20" fmla="*/ 2147483647 w 3522"/>
              <a:gd name="T21" fmla="*/ 2147483647 h 2554"/>
              <a:gd name="T22" fmla="*/ 2147483647 w 3522"/>
              <a:gd name="T23" fmla="*/ 2147483647 h 2554"/>
              <a:gd name="T24" fmla="*/ 2147483647 w 3522"/>
              <a:gd name="T25" fmla="*/ 2147483647 h 2554"/>
              <a:gd name="T26" fmla="*/ 2147483647 w 3522"/>
              <a:gd name="T27" fmla="*/ 2147483647 h 2554"/>
              <a:gd name="T28" fmla="*/ 2147483647 w 3522"/>
              <a:gd name="T29" fmla="*/ 2147483647 h 2554"/>
              <a:gd name="T30" fmla="*/ 2147483647 w 3522"/>
              <a:gd name="T31" fmla="*/ 2147483647 h 2554"/>
              <a:gd name="T32" fmla="*/ 2147483647 w 3522"/>
              <a:gd name="T33" fmla="*/ 2147483647 h 2554"/>
              <a:gd name="T34" fmla="*/ 2147483647 w 3522"/>
              <a:gd name="T35" fmla="*/ 2147483647 h 2554"/>
              <a:gd name="T36" fmla="*/ 2147483647 w 3522"/>
              <a:gd name="T37" fmla="*/ 2147483647 h 2554"/>
              <a:gd name="T38" fmla="*/ 2147483647 w 3522"/>
              <a:gd name="T39" fmla="*/ 2147483647 h 2554"/>
              <a:gd name="T40" fmla="*/ 2147483647 w 3522"/>
              <a:gd name="T41" fmla="*/ 2147483647 h 2554"/>
              <a:gd name="T42" fmla="*/ 2147483647 w 3522"/>
              <a:gd name="T43" fmla="*/ 2147483647 h 2554"/>
              <a:gd name="T44" fmla="*/ 2147483647 w 3522"/>
              <a:gd name="T45" fmla="*/ 2147483647 h 2554"/>
              <a:gd name="T46" fmla="*/ 2147483647 w 3522"/>
              <a:gd name="T47" fmla="*/ 2147483647 h 2554"/>
              <a:gd name="T48" fmla="*/ 2147483647 w 3522"/>
              <a:gd name="T49" fmla="*/ 2147483647 h 2554"/>
              <a:gd name="T50" fmla="*/ 2147483647 w 3522"/>
              <a:gd name="T51" fmla="*/ 2147483647 h 2554"/>
              <a:gd name="T52" fmla="*/ 2147483647 w 3522"/>
              <a:gd name="T53" fmla="*/ 2147483647 h 2554"/>
              <a:gd name="T54" fmla="*/ 2147483647 w 3522"/>
              <a:gd name="T55" fmla="*/ 2147483647 h 2554"/>
              <a:gd name="T56" fmla="*/ 2147483647 w 3522"/>
              <a:gd name="T57" fmla="*/ 2147483647 h 2554"/>
              <a:gd name="T58" fmla="*/ 2147483647 w 3522"/>
              <a:gd name="T59" fmla="*/ 2147483647 h 2554"/>
              <a:gd name="T60" fmla="*/ 2147483647 w 3522"/>
              <a:gd name="T61" fmla="*/ 2147483647 h 2554"/>
              <a:gd name="T62" fmla="*/ 2147483647 w 3522"/>
              <a:gd name="T63" fmla="*/ 2147483647 h 2554"/>
              <a:gd name="T64" fmla="*/ 2147483647 w 3522"/>
              <a:gd name="T65" fmla="*/ 2147483647 h 2554"/>
              <a:gd name="T66" fmla="*/ 2147483647 w 3522"/>
              <a:gd name="T67" fmla="*/ 2147483647 h 2554"/>
              <a:gd name="T68" fmla="*/ 2147483647 w 3522"/>
              <a:gd name="T69" fmla="*/ 2147483647 h 2554"/>
              <a:gd name="T70" fmla="*/ 2147483647 w 3522"/>
              <a:gd name="T71" fmla="*/ 2147483647 h 2554"/>
              <a:gd name="T72" fmla="*/ 2147483647 w 3522"/>
              <a:gd name="T73" fmla="*/ 2147483647 h 2554"/>
              <a:gd name="T74" fmla="*/ 2147483647 w 3522"/>
              <a:gd name="T75" fmla="*/ 2147483647 h 2554"/>
              <a:gd name="T76" fmla="*/ 2147483647 w 3522"/>
              <a:gd name="T77" fmla="*/ 2147483647 h 2554"/>
              <a:gd name="T78" fmla="*/ 2147483647 w 3522"/>
              <a:gd name="T79" fmla="*/ 2147483647 h 2554"/>
              <a:gd name="T80" fmla="*/ 2147483647 w 3522"/>
              <a:gd name="T81" fmla="*/ 2147483647 h 2554"/>
              <a:gd name="T82" fmla="*/ 2147483647 w 3522"/>
              <a:gd name="T83" fmla="*/ 2147483647 h 2554"/>
              <a:gd name="T84" fmla="*/ 2147483647 w 3522"/>
              <a:gd name="T85" fmla="*/ 2147483647 h 2554"/>
              <a:gd name="T86" fmla="*/ 2147483647 w 3522"/>
              <a:gd name="T87" fmla="*/ 2147483647 h 2554"/>
              <a:gd name="T88" fmla="*/ 2147483647 w 3522"/>
              <a:gd name="T89" fmla="*/ 2147483647 h 255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522"/>
              <a:gd name="T136" fmla="*/ 0 h 2554"/>
              <a:gd name="T137" fmla="*/ 3522 w 3522"/>
              <a:gd name="T138" fmla="*/ 2554 h 255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522" h="2554">
                <a:moveTo>
                  <a:pt x="874" y="2477"/>
                </a:moveTo>
                <a:cubicBezTo>
                  <a:pt x="821" y="2441"/>
                  <a:pt x="764" y="2413"/>
                  <a:pt x="703" y="2392"/>
                </a:cubicBezTo>
                <a:cubicBezTo>
                  <a:pt x="687" y="2368"/>
                  <a:pt x="680" y="2345"/>
                  <a:pt x="664" y="2322"/>
                </a:cubicBezTo>
                <a:cubicBezTo>
                  <a:pt x="642" y="2252"/>
                  <a:pt x="640" y="2265"/>
                  <a:pt x="656" y="2166"/>
                </a:cubicBezTo>
                <a:cubicBezTo>
                  <a:pt x="661" y="2137"/>
                  <a:pt x="704" y="2103"/>
                  <a:pt x="719" y="2088"/>
                </a:cubicBezTo>
                <a:cubicBezTo>
                  <a:pt x="765" y="2042"/>
                  <a:pt x="803" y="1991"/>
                  <a:pt x="859" y="1956"/>
                </a:cubicBezTo>
                <a:cubicBezTo>
                  <a:pt x="894" y="1902"/>
                  <a:pt x="884" y="1927"/>
                  <a:pt x="898" y="1886"/>
                </a:cubicBezTo>
                <a:cubicBezTo>
                  <a:pt x="892" y="1800"/>
                  <a:pt x="908" y="1774"/>
                  <a:pt x="859" y="1722"/>
                </a:cubicBezTo>
                <a:cubicBezTo>
                  <a:pt x="829" y="1637"/>
                  <a:pt x="751" y="1647"/>
                  <a:pt x="680" y="1629"/>
                </a:cubicBezTo>
                <a:cubicBezTo>
                  <a:pt x="656" y="1623"/>
                  <a:pt x="633" y="1613"/>
                  <a:pt x="610" y="1606"/>
                </a:cubicBezTo>
                <a:cubicBezTo>
                  <a:pt x="602" y="1601"/>
                  <a:pt x="587" y="1600"/>
                  <a:pt x="586" y="1590"/>
                </a:cubicBezTo>
                <a:cubicBezTo>
                  <a:pt x="582" y="1551"/>
                  <a:pt x="601" y="1495"/>
                  <a:pt x="633" y="1473"/>
                </a:cubicBezTo>
                <a:cubicBezTo>
                  <a:pt x="663" y="1386"/>
                  <a:pt x="591" y="1367"/>
                  <a:pt x="540" y="1325"/>
                </a:cubicBezTo>
                <a:cubicBezTo>
                  <a:pt x="531" y="1318"/>
                  <a:pt x="525" y="1308"/>
                  <a:pt x="516" y="1302"/>
                </a:cubicBezTo>
                <a:cubicBezTo>
                  <a:pt x="447" y="1257"/>
                  <a:pt x="365" y="1229"/>
                  <a:pt x="291" y="1193"/>
                </a:cubicBezTo>
                <a:cubicBezTo>
                  <a:pt x="234" y="1165"/>
                  <a:pt x="302" y="1193"/>
                  <a:pt x="244" y="1154"/>
                </a:cubicBezTo>
                <a:cubicBezTo>
                  <a:pt x="187" y="1115"/>
                  <a:pt x="253" y="1181"/>
                  <a:pt x="197" y="1131"/>
                </a:cubicBezTo>
                <a:cubicBezTo>
                  <a:pt x="168" y="1106"/>
                  <a:pt x="132" y="1073"/>
                  <a:pt x="104" y="1045"/>
                </a:cubicBezTo>
                <a:cubicBezTo>
                  <a:pt x="74" y="1015"/>
                  <a:pt x="64" y="977"/>
                  <a:pt x="41" y="944"/>
                </a:cubicBezTo>
                <a:cubicBezTo>
                  <a:pt x="0" y="815"/>
                  <a:pt x="61" y="694"/>
                  <a:pt x="189" y="656"/>
                </a:cubicBezTo>
                <a:cubicBezTo>
                  <a:pt x="277" y="630"/>
                  <a:pt x="462" y="633"/>
                  <a:pt x="462" y="633"/>
                </a:cubicBezTo>
                <a:cubicBezTo>
                  <a:pt x="504" y="624"/>
                  <a:pt x="525" y="616"/>
                  <a:pt x="555" y="586"/>
                </a:cubicBezTo>
                <a:cubicBezTo>
                  <a:pt x="574" y="531"/>
                  <a:pt x="589" y="479"/>
                  <a:pt x="602" y="422"/>
                </a:cubicBezTo>
                <a:cubicBezTo>
                  <a:pt x="607" y="399"/>
                  <a:pt x="613" y="361"/>
                  <a:pt x="633" y="345"/>
                </a:cubicBezTo>
                <a:cubicBezTo>
                  <a:pt x="671" y="315"/>
                  <a:pt x="729" y="317"/>
                  <a:pt x="773" y="314"/>
                </a:cubicBezTo>
                <a:cubicBezTo>
                  <a:pt x="822" y="311"/>
                  <a:pt x="872" y="309"/>
                  <a:pt x="921" y="306"/>
                </a:cubicBezTo>
                <a:cubicBezTo>
                  <a:pt x="963" y="297"/>
                  <a:pt x="991" y="281"/>
                  <a:pt x="1030" y="267"/>
                </a:cubicBezTo>
                <a:cubicBezTo>
                  <a:pt x="1083" y="226"/>
                  <a:pt x="1127" y="178"/>
                  <a:pt x="1186" y="142"/>
                </a:cubicBezTo>
                <a:cubicBezTo>
                  <a:pt x="1219" y="92"/>
                  <a:pt x="1180" y="141"/>
                  <a:pt x="1225" y="111"/>
                </a:cubicBezTo>
                <a:cubicBezTo>
                  <a:pt x="1257" y="90"/>
                  <a:pt x="1283" y="59"/>
                  <a:pt x="1318" y="41"/>
                </a:cubicBezTo>
                <a:cubicBezTo>
                  <a:pt x="1327" y="36"/>
                  <a:pt x="1356" y="29"/>
                  <a:pt x="1365" y="26"/>
                </a:cubicBezTo>
                <a:cubicBezTo>
                  <a:pt x="1380" y="21"/>
                  <a:pt x="1411" y="10"/>
                  <a:pt x="1411" y="10"/>
                </a:cubicBezTo>
                <a:cubicBezTo>
                  <a:pt x="1574" y="15"/>
                  <a:pt x="1617" y="0"/>
                  <a:pt x="1731" y="33"/>
                </a:cubicBezTo>
                <a:cubicBezTo>
                  <a:pt x="1736" y="41"/>
                  <a:pt x="1740" y="50"/>
                  <a:pt x="1746" y="57"/>
                </a:cubicBezTo>
                <a:cubicBezTo>
                  <a:pt x="1753" y="65"/>
                  <a:pt x="1763" y="71"/>
                  <a:pt x="1769" y="80"/>
                </a:cubicBezTo>
                <a:cubicBezTo>
                  <a:pt x="1774" y="87"/>
                  <a:pt x="1773" y="96"/>
                  <a:pt x="1777" y="103"/>
                </a:cubicBezTo>
                <a:cubicBezTo>
                  <a:pt x="1794" y="137"/>
                  <a:pt x="1836" y="163"/>
                  <a:pt x="1871" y="173"/>
                </a:cubicBezTo>
                <a:cubicBezTo>
                  <a:pt x="1899" y="192"/>
                  <a:pt x="1932" y="209"/>
                  <a:pt x="1964" y="220"/>
                </a:cubicBezTo>
                <a:cubicBezTo>
                  <a:pt x="2084" y="214"/>
                  <a:pt x="2108" y="215"/>
                  <a:pt x="2198" y="197"/>
                </a:cubicBezTo>
                <a:cubicBezTo>
                  <a:pt x="2218" y="187"/>
                  <a:pt x="2240" y="183"/>
                  <a:pt x="2260" y="173"/>
                </a:cubicBezTo>
                <a:cubicBezTo>
                  <a:pt x="2295" y="154"/>
                  <a:pt x="2326" y="129"/>
                  <a:pt x="2361" y="111"/>
                </a:cubicBezTo>
                <a:cubicBezTo>
                  <a:pt x="2383" y="100"/>
                  <a:pt x="2408" y="97"/>
                  <a:pt x="2431" y="88"/>
                </a:cubicBezTo>
                <a:cubicBezTo>
                  <a:pt x="2442" y="84"/>
                  <a:pt x="2452" y="77"/>
                  <a:pt x="2462" y="72"/>
                </a:cubicBezTo>
                <a:cubicBezTo>
                  <a:pt x="2560" y="80"/>
                  <a:pt x="2540" y="82"/>
                  <a:pt x="2610" y="103"/>
                </a:cubicBezTo>
                <a:cubicBezTo>
                  <a:pt x="2635" y="120"/>
                  <a:pt x="2655" y="141"/>
                  <a:pt x="2680" y="158"/>
                </a:cubicBezTo>
                <a:cubicBezTo>
                  <a:pt x="2705" y="194"/>
                  <a:pt x="2715" y="240"/>
                  <a:pt x="2727" y="282"/>
                </a:cubicBezTo>
                <a:cubicBezTo>
                  <a:pt x="2730" y="293"/>
                  <a:pt x="2729" y="305"/>
                  <a:pt x="2735" y="314"/>
                </a:cubicBezTo>
                <a:cubicBezTo>
                  <a:pt x="2784" y="385"/>
                  <a:pt x="2883" y="419"/>
                  <a:pt x="2960" y="446"/>
                </a:cubicBezTo>
                <a:cubicBezTo>
                  <a:pt x="2995" y="481"/>
                  <a:pt x="3034" y="512"/>
                  <a:pt x="3069" y="547"/>
                </a:cubicBezTo>
                <a:cubicBezTo>
                  <a:pt x="3064" y="607"/>
                  <a:pt x="3068" y="619"/>
                  <a:pt x="3054" y="664"/>
                </a:cubicBezTo>
                <a:cubicBezTo>
                  <a:pt x="3049" y="679"/>
                  <a:pt x="3038" y="710"/>
                  <a:pt x="3038" y="710"/>
                </a:cubicBezTo>
                <a:cubicBezTo>
                  <a:pt x="3041" y="731"/>
                  <a:pt x="3040" y="753"/>
                  <a:pt x="3046" y="773"/>
                </a:cubicBezTo>
                <a:cubicBezTo>
                  <a:pt x="3055" y="806"/>
                  <a:pt x="3105" y="810"/>
                  <a:pt x="3132" y="827"/>
                </a:cubicBezTo>
                <a:cubicBezTo>
                  <a:pt x="3146" y="846"/>
                  <a:pt x="3166" y="861"/>
                  <a:pt x="3178" y="882"/>
                </a:cubicBezTo>
                <a:cubicBezTo>
                  <a:pt x="3186" y="896"/>
                  <a:pt x="3194" y="928"/>
                  <a:pt x="3194" y="928"/>
                </a:cubicBezTo>
                <a:cubicBezTo>
                  <a:pt x="3188" y="984"/>
                  <a:pt x="3181" y="1031"/>
                  <a:pt x="3163" y="1084"/>
                </a:cubicBezTo>
                <a:cubicBezTo>
                  <a:pt x="3171" y="1133"/>
                  <a:pt x="3181" y="1170"/>
                  <a:pt x="3233" y="1185"/>
                </a:cubicBezTo>
                <a:cubicBezTo>
                  <a:pt x="3267" y="1209"/>
                  <a:pt x="3295" y="1236"/>
                  <a:pt x="3318" y="1271"/>
                </a:cubicBezTo>
                <a:cubicBezTo>
                  <a:pt x="3333" y="1328"/>
                  <a:pt x="3329" y="1393"/>
                  <a:pt x="3295" y="1442"/>
                </a:cubicBezTo>
                <a:cubicBezTo>
                  <a:pt x="3287" y="1467"/>
                  <a:pt x="3256" y="1512"/>
                  <a:pt x="3256" y="1512"/>
                </a:cubicBezTo>
                <a:cubicBezTo>
                  <a:pt x="3259" y="1546"/>
                  <a:pt x="3260" y="1580"/>
                  <a:pt x="3264" y="1613"/>
                </a:cubicBezTo>
                <a:cubicBezTo>
                  <a:pt x="3270" y="1660"/>
                  <a:pt x="3328" y="1719"/>
                  <a:pt x="3357" y="1754"/>
                </a:cubicBezTo>
                <a:cubicBezTo>
                  <a:pt x="3363" y="1761"/>
                  <a:pt x="3365" y="1772"/>
                  <a:pt x="3373" y="1777"/>
                </a:cubicBezTo>
                <a:cubicBezTo>
                  <a:pt x="3382" y="1783"/>
                  <a:pt x="3394" y="1782"/>
                  <a:pt x="3404" y="1785"/>
                </a:cubicBezTo>
                <a:cubicBezTo>
                  <a:pt x="3448" y="1814"/>
                  <a:pt x="3461" y="1860"/>
                  <a:pt x="3490" y="1901"/>
                </a:cubicBezTo>
                <a:cubicBezTo>
                  <a:pt x="3507" y="1960"/>
                  <a:pt x="3512" y="2019"/>
                  <a:pt x="3521" y="2080"/>
                </a:cubicBezTo>
                <a:cubicBezTo>
                  <a:pt x="3516" y="2148"/>
                  <a:pt x="3522" y="2227"/>
                  <a:pt x="3474" y="2283"/>
                </a:cubicBezTo>
                <a:cubicBezTo>
                  <a:pt x="3454" y="2307"/>
                  <a:pt x="3426" y="2323"/>
                  <a:pt x="3404" y="2345"/>
                </a:cubicBezTo>
                <a:cubicBezTo>
                  <a:pt x="3388" y="2361"/>
                  <a:pt x="3309" y="2385"/>
                  <a:pt x="3287" y="2392"/>
                </a:cubicBezTo>
                <a:cubicBezTo>
                  <a:pt x="3278" y="2395"/>
                  <a:pt x="3272" y="2403"/>
                  <a:pt x="3264" y="2407"/>
                </a:cubicBezTo>
                <a:cubicBezTo>
                  <a:pt x="3249" y="2414"/>
                  <a:pt x="3217" y="2423"/>
                  <a:pt x="3217" y="2423"/>
                </a:cubicBezTo>
                <a:cubicBezTo>
                  <a:pt x="3152" y="2416"/>
                  <a:pt x="3087" y="2418"/>
                  <a:pt x="3023" y="2407"/>
                </a:cubicBezTo>
                <a:cubicBezTo>
                  <a:pt x="3006" y="2404"/>
                  <a:pt x="2992" y="2390"/>
                  <a:pt x="2976" y="2384"/>
                </a:cubicBezTo>
                <a:cubicBezTo>
                  <a:pt x="2949" y="2345"/>
                  <a:pt x="2906" y="2317"/>
                  <a:pt x="2867" y="2291"/>
                </a:cubicBezTo>
                <a:cubicBezTo>
                  <a:pt x="2853" y="2282"/>
                  <a:pt x="2820" y="2275"/>
                  <a:pt x="2820" y="2275"/>
                </a:cubicBezTo>
                <a:cubicBezTo>
                  <a:pt x="2812" y="2270"/>
                  <a:pt x="2806" y="2261"/>
                  <a:pt x="2797" y="2259"/>
                </a:cubicBezTo>
                <a:cubicBezTo>
                  <a:pt x="2761" y="2253"/>
                  <a:pt x="2759" y="2320"/>
                  <a:pt x="2742" y="2337"/>
                </a:cubicBezTo>
                <a:cubicBezTo>
                  <a:pt x="2738" y="2341"/>
                  <a:pt x="2689" y="2353"/>
                  <a:pt x="2688" y="2353"/>
                </a:cubicBezTo>
                <a:cubicBezTo>
                  <a:pt x="2638" y="2345"/>
                  <a:pt x="2612" y="2326"/>
                  <a:pt x="2571" y="2298"/>
                </a:cubicBezTo>
                <a:cubicBezTo>
                  <a:pt x="2552" y="2285"/>
                  <a:pt x="2509" y="2283"/>
                  <a:pt x="2486" y="2275"/>
                </a:cubicBezTo>
                <a:cubicBezTo>
                  <a:pt x="2457" y="2278"/>
                  <a:pt x="2428" y="2279"/>
                  <a:pt x="2400" y="2283"/>
                </a:cubicBezTo>
                <a:cubicBezTo>
                  <a:pt x="2373" y="2287"/>
                  <a:pt x="2357" y="2310"/>
                  <a:pt x="2330" y="2314"/>
                </a:cubicBezTo>
                <a:cubicBezTo>
                  <a:pt x="2304" y="2318"/>
                  <a:pt x="2278" y="2319"/>
                  <a:pt x="2252" y="2322"/>
                </a:cubicBezTo>
                <a:cubicBezTo>
                  <a:pt x="2205" y="2338"/>
                  <a:pt x="2153" y="2339"/>
                  <a:pt x="2104" y="2345"/>
                </a:cubicBezTo>
                <a:cubicBezTo>
                  <a:pt x="2051" y="2363"/>
                  <a:pt x="1992" y="2370"/>
                  <a:pt x="1941" y="2392"/>
                </a:cubicBezTo>
                <a:cubicBezTo>
                  <a:pt x="1891" y="2413"/>
                  <a:pt x="1846" y="2440"/>
                  <a:pt x="1793" y="2454"/>
                </a:cubicBezTo>
                <a:cubicBezTo>
                  <a:pt x="1750" y="2483"/>
                  <a:pt x="1681" y="2491"/>
                  <a:pt x="1629" y="2501"/>
                </a:cubicBezTo>
                <a:cubicBezTo>
                  <a:pt x="1560" y="2514"/>
                  <a:pt x="1495" y="2535"/>
                  <a:pt x="1427" y="2547"/>
                </a:cubicBezTo>
                <a:cubicBezTo>
                  <a:pt x="1256" y="2543"/>
                  <a:pt x="1128" y="2554"/>
                  <a:pt x="975" y="2509"/>
                </a:cubicBezTo>
                <a:cubicBezTo>
                  <a:pt x="944" y="2487"/>
                  <a:pt x="914" y="2477"/>
                  <a:pt x="874" y="2477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>
            <a:flatTx/>
          </a:bodyPr>
          <a:lstStyle/>
          <a:p>
            <a:endParaRPr lang="it-IT"/>
          </a:p>
        </p:txBody>
      </p:sp>
      <p:sp>
        <p:nvSpPr>
          <p:cNvPr id="37893" name="Freeform 5"/>
          <p:cNvSpPr>
            <a:spLocks/>
          </p:cNvSpPr>
          <p:nvPr/>
        </p:nvSpPr>
        <p:spPr bwMode="auto">
          <a:xfrm>
            <a:off x="3419475" y="2636838"/>
            <a:ext cx="1657350" cy="1944687"/>
          </a:xfrm>
          <a:custGeom>
            <a:avLst/>
            <a:gdLst>
              <a:gd name="T0" fmla="*/ 2147483647 w 3522"/>
              <a:gd name="T1" fmla="*/ 2147483647 h 2554"/>
              <a:gd name="T2" fmla="*/ 2147483647 w 3522"/>
              <a:gd name="T3" fmla="*/ 2147483647 h 2554"/>
              <a:gd name="T4" fmla="*/ 2147483647 w 3522"/>
              <a:gd name="T5" fmla="*/ 2147483647 h 2554"/>
              <a:gd name="T6" fmla="*/ 2147483647 w 3522"/>
              <a:gd name="T7" fmla="*/ 2147483647 h 2554"/>
              <a:gd name="T8" fmla="*/ 2147483647 w 3522"/>
              <a:gd name="T9" fmla="*/ 2147483647 h 2554"/>
              <a:gd name="T10" fmla="*/ 2147483647 w 3522"/>
              <a:gd name="T11" fmla="*/ 2147483647 h 2554"/>
              <a:gd name="T12" fmla="*/ 2147483647 w 3522"/>
              <a:gd name="T13" fmla="*/ 2147483647 h 2554"/>
              <a:gd name="T14" fmla="*/ 2147483647 w 3522"/>
              <a:gd name="T15" fmla="*/ 2147483647 h 2554"/>
              <a:gd name="T16" fmla="*/ 2147483647 w 3522"/>
              <a:gd name="T17" fmla="*/ 2147483647 h 2554"/>
              <a:gd name="T18" fmla="*/ 2147483647 w 3522"/>
              <a:gd name="T19" fmla="*/ 2147483647 h 2554"/>
              <a:gd name="T20" fmla="*/ 2147483647 w 3522"/>
              <a:gd name="T21" fmla="*/ 2147483647 h 2554"/>
              <a:gd name="T22" fmla="*/ 2147483647 w 3522"/>
              <a:gd name="T23" fmla="*/ 2147483647 h 2554"/>
              <a:gd name="T24" fmla="*/ 2147483647 w 3522"/>
              <a:gd name="T25" fmla="*/ 2147483647 h 2554"/>
              <a:gd name="T26" fmla="*/ 2147483647 w 3522"/>
              <a:gd name="T27" fmla="*/ 2147483647 h 2554"/>
              <a:gd name="T28" fmla="*/ 2147483647 w 3522"/>
              <a:gd name="T29" fmla="*/ 2147483647 h 2554"/>
              <a:gd name="T30" fmla="*/ 2147483647 w 3522"/>
              <a:gd name="T31" fmla="*/ 2147483647 h 2554"/>
              <a:gd name="T32" fmla="*/ 2147483647 w 3522"/>
              <a:gd name="T33" fmla="*/ 2147483647 h 2554"/>
              <a:gd name="T34" fmla="*/ 2147483647 w 3522"/>
              <a:gd name="T35" fmla="*/ 2147483647 h 2554"/>
              <a:gd name="T36" fmla="*/ 2147483647 w 3522"/>
              <a:gd name="T37" fmla="*/ 2147483647 h 2554"/>
              <a:gd name="T38" fmla="*/ 2147483647 w 3522"/>
              <a:gd name="T39" fmla="*/ 2147483647 h 2554"/>
              <a:gd name="T40" fmla="*/ 2147483647 w 3522"/>
              <a:gd name="T41" fmla="*/ 2147483647 h 2554"/>
              <a:gd name="T42" fmla="*/ 2147483647 w 3522"/>
              <a:gd name="T43" fmla="*/ 2147483647 h 2554"/>
              <a:gd name="T44" fmla="*/ 2147483647 w 3522"/>
              <a:gd name="T45" fmla="*/ 2147483647 h 2554"/>
              <a:gd name="T46" fmla="*/ 2147483647 w 3522"/>
              <a:gd name="T47" fmla="*/ 2147483647 h 2554"/>
              <a:gd name="T48" fmla="*/ 2147483647 w 3522"/>
              <a:gd name="T49" fmla="*/ 2147483647 h 2554"/>
              <a:gd name="T50" fmla="*/ 2147483647 w 3522"/>
              <a:gd name="T51" fmla="*/ 2147483647 h 2554"/>
              <a:gd name="T52" fmla="*/ 2147483647 w 3522"/>
              <a:gd name="T53" fmla="*/ 2147483647 h 2554"/>
              <a:gd name="T54" fmla="*/ 2147483647 w 3522"/>
              <a:gd name="T55" fmla="*/ 2147483647 h 2554"/>
              <a:gd name="T56" fmla="*/ 2147483647 w 3522"/>
              <a:gd name="T57" fmla="*/ 2147483647 h 2554"/>
              <a:gd name="T58" fmla="*/ 2147483647 w 3522"/>
              <a:gd name="T59" fmla="*/ 2147483647 h 2554"/>
              <a:gd name="T60" fmla="*/ 2147483647 w 3522"/>
              <a:gd name="T61" fmla="*/ 2147483647 h 2554"/>
              <a:gd name="T62" fmla="*/ 2147483647 w 3522"/>
              <a:gd name="T63" fmla="*/ 2147483647 h 2554"/>
              <a:gd name="T64" fmla="*/ 2147483647 w 3522"/>
              <a:gd name="T65" fmla="*/ 2147483647 h 2554"/>
              <a:gd name="T66" fmla="*/ 2147483647 w 3522"/>
              <a:gd name="T67" fmla="*/ 2147483647 h 2554"/>
              <a:gd name="T68" fmla="*/ 2147483647 w 3522"/>
              <a:gd name="T69" fmla="*/ 2147483647 h 2554"/>
              <a:gd name="T70" fmla="*/ 2147483647 w 3522"/>
              <a:gd name="T71" fmla="*/ 2147483647 h 2554"/>
              <a:gd name="T72" fmla="*/ 2147483647 w 3522"/>
              <a:gd name="T73" fmla="*/ 2147483647 h 2554"/>
              <a:gd name="T74" fmla="*/ 2147483647 w 3522"/>
              <a:gd name="T75" fmla="*/ 2147483647 h 2554"/>
              <a:gd name="T76" fmla="*/ 2147483647 w 3522"/>
              <a:gd name="T77" fmla="*/ 2147483647 h 2554"/>
              <a:gd name="T78" fmla="*/ 2147483647 w 3522"/>
              <a:gd name="T79" fmla="*/ 2147483647 h 2554"/>
              <a:gd name="T80" fmla="*/ 2147483647 w 3522"/>
              <a:gd name="T81" fmla="*/ 2147483647 h 2554"/>
              <a:gd name="T82" fmla="*/ 2147483647 w 3522"/>
              <a:gd name="T83" fmla="*/ 2147483647 h 2554"/>
              <a:gd name="T84" fmla="*/ 2147483647 w 3522"/>
              <a:gd name="T85" fmla="*/ 2147483647 h 2554"/>
              <a:gd name="T86" fmla="*/ 2147483647 w 3522"/>
              <a:gd name="T87" fmla="*/ 2147483647 h 2554"/>
              <a:gd name="T88" fmla="*/ 2147483647 w 3522"/>
              <a:gd name="T89" fmla="*/ 2147483647 h 255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522"/>
              <a:gd name="T136" fmla="*/ 0 h 2554"/>
              <a:gd name="T137" fmla="*/ 3522 w 3522"/>
              <a:gd name="T138" fmla="*/ 2554 h 255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522" h="2554">
                <a:moveTo>
                  <a:pt x="874" y="2477"/>
                </a:moveTo>
                <a:cubicBezTo>
                  <a:pt x="821" y="2441"/>
                  <a:pt x="764" y="2413"/>
                  <a:pt x="703" y="2392"/>
                </a:cubicBezTo>
                <a:cubicBezTo>
                  <a:pt x="687" y="2368"/>
                  <a:pt x="680" y="2345"/>
                  <a:pt x="664" y="2322"/>
                </a:cubicBezTo>
                <a:cubicBezTo>
                  <a:pt x="642" y="2252"/>
                  <a:pt x="640" y="2265"/>
                  <a:pt x="656" y="2166"/>
                </a:cubicBezTo>
                <a:cubicBezTo>
                  <a:pt x="661" y="2137"/>
                  <a:pt x="704" y="2103"/>
                  <a:pt x="719" y="2088"/>
                </a:cubicBezTo>
                <a:cubicBezTo>
                  <a:pt x="765" y="2042"/>
                  <a:pt x="803" y="1991"/>
                  <a:pt x="859" y="1956"/>
                </a:cubicBezTo>
                <a:cubicBezTo>
                  <a:pt x="894" y="1902"/>
                  <a:pt x="884" y="1927"/>
                  <a:pt x="898" y="1886"/>
                </a:cubicBezTo>
                <a:cubicBezTo>
                  <a:pt x="892" y="1800"/>
                  <a:pt x="908" y="1774"/>
                  <a:pt x="859" y="1722"/>
                </a:cubicBezTo>
                <a:cubicBezTo>
                  <a:pt x="829" y="1637"/>
                  <a:pt x="751" y="1647"/>
                  <a:pt x="680" y="1629"/>
                </a:cubicBezTo>
                <a:cubicBezTo>
                  <a:pt x="656" y="1623"/>
                  <a:pt x="633" y="1613"/>
                  <a:pt x="610" y="1606"/>
                </a:cubicBezTo>
                <a:cubicBezTo>
                  <a:pt x="602" y="1601"/>
                  <a:pt x="587" y="1600"/>
                  <a:pt x="586" y="1590"/>
                </a:cubicBezTo>
                <a:cubicBezTo>
                  <a:pt x="582" y="1551"/>
                  <a:pt x="601" y="1495"/>
                  <a:pt x="633" y="1473"/>
                </a:cubicBezTo>
                <a:cubicBezTo>
                  <a:pt x="663" y="1386"/>
                  <a:pt x="591" y="1367"/>
                  <a:pt x="540" y="1325"/>
                </a:cubicBezTo>
                <a:cubicBezTo>
                  <a:pt x="531" y="1318"/>
                  <a:pt x="525" y="1308"/>
                  <a:pt x="516" y="1302"/>
                </a:cubicBezTo>
                <a:cubicBezTo>
                  <a:pt x="447" y="1257"/>
                  <a:pt x="365" y="1229"/>
                  <a:pt x="291" y="1193"/>
                </a:cubicBezTo>
                <a:cubicBezTo>
                  <a:pt x="234" y="1165"/>
                  <a:pt x="302" y="1193"/>
                  <a:pt x="244" y="1154"/>
                </a:cubicBezTo>
                <a:cubicBezTo>
                  <a:pt x="187" y="1115"/>
                  <a:pt x="253" y="1181"/>
                  <a:pt x="197" y="1131"/>
                </a:cubicBezTo>
                <a:cubicBezTo>
                  <a:pt x="168" y="1106"/>
                  <a:pt x="132" y="1073"/>
                  <a:pt x="104" y="1045"/>
                </a:cubicBezTo>
                <a:cubicBezTo>
                  <a:pt x="74" y="1015"/>
                  <a:pt x="64" y="977"/>
                  <a:pt x="41" y="944"/>
                </a:cubicBezTo>
                <a:cubicBezTo>
                  <a:pt x="0" y="815"/>
                  <a:pt x="61" y="694"/>
                  <a:pt x="189" y="656"/>
                </a:cubicBezTo>
                <a:cubicBezTo>
                  <a:pt x="277" y="630"/>
                  <a:pt x="462" y="633"/>
                  <a:pt x="462" y="633"/>
                </a:cubicBezTo>
                <a:cubicBezTo>
                  <a:pt x="504" y="624"/>
                  <a:pt x="525" y="616"/>
                  <a:pt x="555" y="586"/>
                </a:cubicBezTo>
                <a:cubicBezTo>
                  <a:pt x="574" y="531"/>
                  <a:pt x="589" y="479"/>
                  <a:pt x="602" y="422"/>
                </a:cubicBezTo>
                <a:cubicBezTo>
                  <a:pt x="607" y="399"/>
                  <a:pt x="613" y="361"/>
                  <a:pt x="633" y="345"/>
                </a:cubicBezTo>
                <a:cubicBezTo>
                  <a:pt x="671" y="315"/>
                  <a:pt x="729" y="317"/>
                  <a:pt x="773" y="314"/>
                </a:cubicBezTo>
                <a:cubicBezTo>
                  <a:pt x="822" y="311"/>
                  <a:pt x="872" y="309"/>
                  <a:pt x="921" y="306"/>
                </a:cubicBezTo>
                <a:cubicBezTo>
                  <a:pt x="963" y="297"/>
                  <a:pt x="991" y="281"/>
                  <a:pt x="1030" y="267"/>
                </a:cubicBezTo>
                <a:cubicBezTo>
                  <a:pt x="1083" y="226"/>
                  <a:pt x="1127" y="178"/>
                  <a:pt x="1186" y="142"/>
                </a:cubicBezTo>
                <a:cubicBezTo>
                  <a:pt x="1219" y="92"/>
                  <a:pt x="1180" y="141"/>
                  <a:pt x="1225" y="111"/>
                </a:cubicBezTo>
                <a:cubicBezTo>
                  <a:pt x="1257" y="90"/>
                  <a:pt x="1283" y="59"/>
                  <a:pt x="1318" y="41"/>
                </a:cubicBezTo>
                <a:cubicBezTo>
                  <a:pt x="1327" y="36"/>
                  <a:pt x="1356" y="29"/>
                  <a:pt x="1365" y="26"/>
                </a:cubicBezTo>
                <a:cubicBezTo>
                  <a:pt x="1380" y="21"/>
                  <a:pt x="1411" y="10"/>
                  <a:pt x="1411" y="10"/>
                </a:cubicBezTo>
                <a:cubicBezTo>
                  <a:pt x="1574" y="15"/>
                  <a:pt x="1617" y="0"/>
                  <a:pt x="1731" y="33"/>
                </a:cubicBezTo>
                <a:cubicBezTo>
                  <a:pt x="1736" y="41"/>
                  <a:pt x="1740" y="50"/>
                  <a:pt x="1746" y="57"/>
                </a:cubicBezTo>
                <a:cubicBezTo>
                  <a:pt x="1753" y="65"/>
                  <a:pt x="1763" y="71"/>
                  <a:pt x="1769" y="80"/>
                </a:cubicBezTo>
                <a:cubicBezTo>
                  <a:pt x="1774" y="87"/>
                  <a:pt x="1773" y="96"/>
                  <a:pt x="1777" y="103"/>
                </a:cubicBezTo>
                <a:cubicBezTo>
                  <a:pt x="1794" y="137"/>
                  <a:pt x="1836" y="163"/>
                  <a:pt x="1871" y="173"/>
                </a:cubicBezTo>
                <a:cubicBezTo>
                  <a:pt x="1899" y="192"/>
                  <a:pt x="1932" y="209"/>
                  <a:pt x="1964" y="220"/>
                </a:cubicBezTo>
                <a:cubicBezTo>
                  <a:pt x="2084" y="214"/>
                  <a:pt x="2108" y="215"/>
                  <a:pt x="2198" y="197"/>
                </a:cubicBezTo>
                <a:cubicBezTo>
                  <a:pt x="2218" y="187"/>
                  <a:pt x="2240" y="183"/>
                  <a:pt x="2260" y="173"/>
                </a:cubicBezTo>
                <a:cubicBezTo>
                  <a:pt x="2295" y="154"/>
                  <a:pt x="2326" y="129"/>
                  <a:pt x="2361" y="111"/>
                </a:cubicBezTo>
                <a:cubicBezTo>
                  <a:pt x="2383" y="100"/>
                  <a:pt x="2408" y="97"/>
                  <a:pt x="2431" y="88"/>
                </a:cubicBezTo>
                <a:cubicBezTo>
                  <a:pt x="2442" y="84"/>
                  <a:pt x="2452" y="77"/>
                  <a:pt x="2462" y="72"/>
                </a:cubicBezTo>
                <a:cubicBezTo>
                  <a:pt x="2560" y="80"/>
                  <a:pt x="2540" y="82"/>
                  <a:pt x="2610" y="103"/>
                </a:cubicBezTo>
                <a:cubicBezTo>
                  <a:pt x="2635" y="120"/>
                  <a:pt x="2655" y="141"/>
                  <a:pt x="2680" y="158"/>
                </a:cubicBezTo>
                <a:cubicBezTo>
                  <a:pt x="2705" y="194"/>
                  <a:pt x="2715" y="240"/>
                  <a:pt x="2727" y="282"/>
                </a:cubicBezTo>
                <a:cubicBezTo>
                  <a:pt x="2730" y="293"/>
                  <a:pt x="2729" y="305"/>
                  <a:pt x="2735" y="314"/>
                </a:cubicBezTo>
                <a:cubicBezTo>
                  <a:pt x="2784" y="385"/>
                  <a:pt x="2883" y="419"/>
                  <a:pt x="2960" y="446"/>
                </a:cubicBezTo>
                <a:cubicBezTo>
                  <a:pt x="2995" y="481"/>
                  <a:pt x="3034" y="512"/>
                  <a:pt x="3069" y="547"/>
                </a:cubicBezTo>
                <a:cubicBezTo>
                  <a:pt x="3064" y="607"/>
                  <a:pt x="3068" y="619"/>
                  <a:pt x="3054" y="664"/>
                </a:cubicBezTo>
                <a:cubicBezTo>
                  <a:pt x="3049" y="679"/>
                  <a:pt x="3038" y="710"/>
                  <a:pt x="3038" y="710"/>
                </a:cubicBezTo>
                <a:cubicBezTo>
                  <a:pt x="3041" y="731"/>
                  <a:pt x="3040" y="753"/>
                  <a:pt x="3046" y="773"/>
                </a:cubicBezTo>
                <a:cubicBezTo>
                  <a:pt x="3055" y="806"/>
                  <a:pt x="3105" y="810"/>
                  <a:pt x="3132" y="827"/>
                </a:cubicBezTo>
                <a:cubicBezTo>
                  <a:pt x="3146" y="846"/>
                  <a:pt x="3166" y="861"/>
                  <a:pt x="3178" y="882"/>
                </a:cubicBezTo>
                <a:cubicBezTo>
                  <a:pt x="3186" y="896"/>
                  <a:pt x="3194" y="928"/>
                  <a:pt x="3194" y="928"/>
                </a:cubicBezTo>
                <a:cubicBezTo>
                  <a:pt x="3188" y="984"/>
                  <a:pt x="3181" y="1031"/>
                  <a:pt x="3163" y="1084"/>
                </a:cubicBezTo>
                <a:cubicBezTo>
                  <a:pt x="3171" y="1133"/>
                  <a:pt x="3181" y="1170"/>
                  <a:pt x="3233" y="1185"/>
                </a:cubicBezTo>
                <a:cubicBezTo>
                  <a:pt x="3267" y="1209"/>
                  <a:pt x="3295" y="1236"/>
                  <a:pt x="3318" y="1271"/>
                </a:cubicBezTo>
                <a:cubicBezTo>
                  <a:pt x="3333" y="1328"/>
                  <a:pt x="3329" y="1393"/>
                  <a:pt x="3295" y="1442"/>
                </a:cubicBezTo>
                <a:cubicBezTo>
                  <a:pt x="3287" y="1467"/>
                  <a:pt x="3256" y="1512"/>
                  <a:pt x="3256" y="1512"/>
                </a:cubicBezTo>
                <a:cubicBezTo>
                  <a:pt x="3259" y="1546"/>
                  <a:pt x="3260" y="1580"/>
                  <a:pt x="3264" y="1613"/>
                </a:cubicBezTo>
                <a:cubicBezTo>
                  <a:pt x="3270" y="1660"/>
                  <a:pt x="3328" y="1719"/>
                  <a:pt x="3357" y="1754"/>
                </a:cubicBezTo>
                <a:cubicBezTo>
                  <a:pt x="3363" y="1761"/>
                  <a:pt x="3365" y="1772"/>
                  <a:pt x="3373" y="1777"/>
                </a:cubicBezTo>
                <a:cubicBezTo>
                  <a:pt x="3382" y="1783"/>
                  <a:pt x="3394" y="1782"/>
                  <a:pt x="3404" y="1785"/>
                </a:cubicBezTo>
                <a:cubicBezTo>
                  <a:pt x="3448" y="1814"/>
                  <a:pt x="3461" y="1860"/>
                  <a:pt x="3490" y="1901"/>
                </a:cubicBezTo>
                <a:cubicBezTo>
                  <a:pt x="3507" y="1960"/>
                  <a:pt x="3512" y="2019"/>
                  <a:pt x="3521" y="2080"/>
                </a:cubicBezTo>
                <a:cubicBezTo>
                  <a:pt x="3516" y="2148"/>
                  <a:pt x="3522" y="2227"/>
                  <a:pt x="3474" y="2283"/>
                </a:cubicBezTo>
                <a:cubicBezTo>
                  <a:pt x="3454" y="2307"/>
                  <a:pt x="3426" y="2323"/>
                  <a:pt x="3404" y="2345"/>
                </a:cubicBezTo>
                <a:cubicBezTo>
                  <a:pt x="3388" y="2361"/>
                  <a:pt x="3309" y="2385"/>
                  <a:pt x="3287" y="2392"/>
                </a:cubicBezTo>
                <a:cubicBezTo>
                  <a:pt x="3278" y="2395"/>
                  <a:pt x="3272" y="2403"/>
                  <a:pt x="3264" y="2407"/>
                </a:cubicBezTo>
                <a:cubicBezTo>
                  <a:pt x="3249" y="2414"/>
                  <a:pt x="3217" y="2423"/>
                  <a:pt x="3217" y="2423"/>
                </a:cubicBezTo>
                <a:cubicBezTo>
                  <a:pt x="3152" y="2416"/>
                  <a:pt x="3087" y="2418"/>
                  <a:pt x="3023" y="2407"/>
                </a:cubicBezTo>
                <a:cubicBezTo>
                  <a:pt x="3006" y="2404"/>
                  <a:pt x="2992" y="2390"/>
                  <a:pt x="2976" y="2384"/>
                </a:cubicBezTo>
                <a:cubicBezTo>
                  <a:pt x="2949" y="2345"/>
                  <a:pt x="2906" y="2317"/>
                  <a:pt x="2867" y="2291"/>
                </a:cubicBezTo>
                <a:cubicBezTo>
                  <a:pt x="2853" y="2282"/>
                  <a:pt x="2820" y="2275"/>
                  <a:pt x="2820" y="2275"/>
                </a:cubicBezTo>
                <a:cubicBezTo>
                  <a:pt x="2812" y="2270"/>
                  <a:pt x="2806" y="2261"/>
                  <a:pt x="2797" y="2259"/>
                </a:cubicBezTo>
                <a:cubicBezTo>
                  <a:pt x="2761" y="2253"/>
                  <a:pt x="2759" y="2320"/>
                  <a:pt x="2742" y="2337"/>
                </a:cubicBezTo>
                <a:cubicBezTo>
                  <a:pt x="2738" y="2341"/>
                  <a:pt x="2689" y="2353"/>
                  <a:pt x="2688" y="2353"/>
                </a:cubicBezTo>
                <a:cubicBezTo>
                  <a:pt x="2638" y="2345"/>
                  <a:pt x="2612" y="2326"/>
                  <a:pt x="2571" y="2298"/>
                </a:cubicBezTo>
                <a:cubicBezTo>
                  <a:pt x="2552" y="2285"/>
                  <a:pt x="2509" y="2283"/>
                  <a:pt x="2486" y="2275"/>
                </a:cubicBezTo>
                <a:cubicBezTo>
                  <a:pt x="2457" y="2278"/>
                  <a:pt x="2428" y="2279"/>
                  <a:pt x="2400" y="2283"/>
                </a:cubicBezTo>
                <a:cubicBezTo>
                  <a:pt x="2373" y="2287"/>
                  <a:pt x="2357" y="2310"/>
                  <a:pt x="2330" y="2314"/>
                </a:cubicBezTo>
                <a:cubicBezTo>
                  <a:pt x="2304" y="2318"/>
                  <a:pt x="2278" y="2319"/>
                  <a:pt x="2252" y="2322"/>
                </a:cubicBezTo>
                <a:cubicBezTo>
                  <a:pt x="2205" y="2338"/>
                  <a:pt x="2153" y="2339"/>
                  <a:pt x="2104" y="2345"/>
                </a:cubicBezTo>
                <a:cubicBezTo>
                  <a:pt x="2051" y="2363"/>
                  <a:pt x="1992" y="2370"/>
                  <a:pt x="1941" y="2392"/>
                </a:cubicBezTo>
                <a:cubicBezTo>
                  <a:pt x="1891" y="2413"/>
                  <a:pt x="1846" y="2440"/>
                  <a:pt x="1793" y="2454"/>
                </a:cubicBezTo>
                <a:cubicBezTo>
                  <a:pt x="1750" y="2483"/>
                  <a:pt x="1681" y="2491"/>
                  <a:pt x="1629" y="2501"/>
                </a:cubicBezTo>
                <a:cubicBezTo>
                  <a:pt x="1560" y="2514"/>
                  <a:pt x="1495" y="2535"/>
                  <a:pt x="1427" y="2547"/>
                </a:cubicBezTo>
                <a:cubicBezTo>
                  <a:pt x="1256" y="2543"/>
                  <a:pt x="1128" y="2554"/>
                  <a:pt x="975" y="2509"/>
                </a:cubicBezTo>
                <a:cubicBezTo>
                  <a:pt x="944" y="2487"/>
                  <a:pt x="914" y="2477"/>
                  <a:pt x="874" y="2477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>
            <a:flatTx/>
          </a:bodyPr>
          <a:lstStyle/>
          <a:p>
            <a:endParaRPr lang="it-IT"/>
          </a:p>
        </p:txBody>
      </p:sp>
      <p:sp>
        <p:nvSpPr>
          <p:cNvPr id="37894" name="WordArt 6"/>
          <p:cNvSpPr>
            <a:spLocks noChangeArrowheads="1" noChangeShapeType="1" noTextEdit="1"/>
          </p:cNvSpPr>
          <p:nvPr/>
        </p:nvSpPr>
        <p:spPr bwMode="auto">
          <a:xfrm>
            <a:off x="2555875" y="1052513"/>
            <a:ext cx="3724275" cy="4286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it-IT" sz="2300" b="1" kern="10">
                <a:ln w="15875">
                  <a:solidFill>
                    <a:srgbClr val="000080"/>
                  </a:solidFill>
                  <a:round/>
                  <a:headEnd/>
                  <a:tailEnd/>
                </a:ln>
                <a:noFill/>
                <a:latin typeface="Verdana"/>
                <a:ea typeface="Verdana"/>
                <a:cs typeface="Verdana"/>
              </a:rPr>
              <a:t>Mondo          Esterno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 rot="-1421441">
            <a:off x="3778250" y="3308350"/>
            <a:ext cx="1114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300" b="1">
                <a:solidFill>
                  <a:srgbClr val="000066"/>
                </a:solidFill>
                <a:latin typeface="Verdana" pitchFamily="34" charset="0"/>
              </a:rPr>
              <a:t>FANTASIA</a:t>
            </a:r>
          </a:p>
        </p:txBody>
      </p:sp>
      <p:sp>
        <p:nvSpPr>
          <p:cNvPr id="37896" name="WordArt 8"/>
          <p:cNvSpPr>
            <a:spLocks noChangeArrowheads="1" noChangeShapeType="1" noTextEdit="1"/>
          </p:cNvSpPr>
          <p:nvPr/>
        </p:nvSpPr>
        <p:spPr bwMode="auto">
          <a:xfrm rot="-560631">
            <a:off x="2760663" y="5106988"/>
            <a:ext cx="2333625" cy="3619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2000" b="1" kern="10">
                <a:ln w="1587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9933">
                    <a:alpha val="70195"/>
                  </a:srgbClr>
                </a:solidFill>
                <a:latin typeface="Verdana"/>
                <a:ea typeface="Verdana"/>
                <a:cs typeface="Verdana"/>
              </a:rPr>
              <a:t>Mondo  Interno</a:t>
            </a: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 rot="-10434086">
            <a:off x="4572000" y="4149725"/>
            <a:ext cx="796925" cy="8302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7898" name="WordArt 10"/>
          <p:cNvSpPr>
            <a:spLocks noChangeArrowheads="1" noChangeShapeType="1" noTextEdit="1"/>
          </p:cNvSpPr>
          <p:nvPr/>
        </p:nvSpPr>
        <p:spPr bwMode="auto">
          <a:xfrm rot="-2198606">
            <a:off x="4737100" y="4387850"/>
            <a:ext cx="647700" cy="2921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587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pulsioni</a:t>
            </a:r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 rot="4493947">
            <a:off x="2571750" y="4618038"/>
            <a:ext cx="501650" cy="1009650"/>
          </a:xfrm>
          <a:prstGeom prst="upArrow">
            <a:avLst>
              <a:gd name="adj1" fmla="val 50000"/>
              <a:gd name="adj2" fmla="val 41437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7900" name="WordArt 12"/>
          <p:cNvSpPr>
            <a:spLocks noChangeArrowheads="1" noChangeShapeType="1" noTextEdit="1"/>
          </p:cNvSpPr>
          <p:nvPr/>
        </p:nvSpPr>
        <p:spPr bwMode="auto">
          <a:xfrm rot="-858663">
            <a:off x="2411413" y="5013325"/>
            <a:ext cx="723900" cy="219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587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pulsioni</a:t>
            </a:r>
          </a:p>
        </p:txBody>
      </p:sp>
      <p:sp>
        <p:nvSpPr>
          <p:cNvPr id="37901" name="AutoShape 13"/>
          <p:cNvSpPr>
            <a:spLocks noChangeArrowheads="1"/>
          </p:cNvSpPr>
          <p:nvPr/>
        </p:nvSpPr>
        <p:spPr bwMode="auto">
          <a:xfrm rot="8767265">
            <a:off x="2519363" y="1931988"/>
            <a:ext cx="503237" cy="1189037"/>
          </a:xfrm>
          <a:prstGeom prst="upArrow">
            <a:avLst>
              <a:gd name="adj1" fmla="val 50000"/>
              <a:gd name="adj2" fmla="val 71726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 rot="-1850099">
            <a:off x="2579688" y="1916113"/>
            <a:ext cx="287337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P</a:t>
            </a:r>
          </a:p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U</a:t>
            </a:r>
          </a:p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L</a:t>
            </a:r>
          </a:p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S</a:t>
            </a:r>
          </a:p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I</a:t>
            </a:r>
          </a:p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O</a:t>
            </a:r>
          </a:p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N</a:t>
            </a:r>
          </a:p>
          <a:p>
            <a:pPr eaLnBrk="1" hangingPunct="1"/>
            <a:r>
              <a:rPr lang="it-IT" sz="700" b="1">
                <a:solidFill>
                  <a:srgbClr val="000066"/>
                </a:solidFill>
                <a:latin typeface="Verdana" pitchFamily="34" charset="0"/>
              </a:rPr>
              <a:t>I</a:t>
            </a:r>
          </a:p>
        </p:txBody>
      </p:sp>
      <p:sp>
        <p:nvSpPr>
          <p:cNvPr id="37903" name="AutoShape 15"/>
          <p:cNvSpPr>
            <a:spLocks noChangeArrowheads="1"/>
          </p:cNvSpPr>
          <p:nvPr/>
        </p:nvSpPr>
        <p:spPr bwMode="auto">
          <a:xfrm rot="-6793739">
            <a:off x="5112544" y="2599532"/>
            <a:ext cx="503237" cy="1009650"/>
          </a:xfrm>
          <a:prstGeom prst="upArrow">
            <a:avLst>
              <a:gd name="adj1" fmla="val 50000"/>
              <a:gd name="adj2" fmla="val 41306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7904" name="AutoShape 16"/>
          <p:cNvSpPr>
            <a:spLocks noChangeArrowheads="1"/>
          </p:cNvSpPr>
          <p:nvPr/>
        </p:nvSpPr>
        <p:spPr bwMode="auto">
          <a:xfrm rot="476576">
            <a:off x="3851275" y="4149725"/>
            <a:ext cx="503238" cy="1009650"/>
          </a:xfrm>
          <a:prstGeom prst="upArrow">
            <a:avLst>
              <a:gd name="adj1" fmla="val 50000"/>
              <a:gd name="adj2" fmla="val 60904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7905" name="AutoShape 17"/>
          <p:cNvSpPr>
            <a:spLocks noChangeArrowheads="1"/>
          </p:cNvSpPr>
          <p:nvPr/>
        </p:nvSpPr>
        <p:spPr bwMode="auto">
          <a:xfrm rot="9148832">
            <a:off x="3492500" y="2349500"/>
            <a:ext cx="503238" cy="1009650"/>
          </a:xfrm>
          <a:prstGeom prst="upArrow">
            <a:avLst>
              <a:gd name="adj1" fmla="val 50000"/>
              <a:gd name="adj2" fmla="val 60904"/>
            </a:avLst>
          </a:pr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 rot="18915113" flipH="1">
            <a:off x="4716463" y="2132013"/>
            <a:ext cx="865187" cy="358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gradFill rotWithShape="1">
            <a:gsLst>
              <a:gs pos="0">
                <a:srgbClr val="FF9933"/>
              </a:gs>
              <a:gs pos="100000">
                <a:schemeClr val="tx1"/>
              </a:gs>
            </a:gsLst>
            <a:lin ang="2700000" scaled="1"/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CasellaDiTesto 1"/>
          <p:cNvSpPr txBox="1">
            <a:spLocks noChangeArrowheads="1"/>
          </p:cNvSpPr>
          <p:nvPr/>
        </p:nvSpPr>
        <p:spPr bwMode="auto">
          <a:xfrm>
            <a:off x="468313" y="1412875"/>
            <a:ext cx="820737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sz="2800"/>
              <a:t>“</a:t>
            </a:r>
            <a:r>
              <a:rPr lang="it-IT" sz="2800"/>
              <a:t>…..mi ritrovai a fare i conti con Freud. </a:t>
            </a:r>
          </a:p>
          <a:p>
            <a:pPr eaLnBrk="1" hangingPunct="1"/>
            <a:r>
              <a:rPr lang="it-IT" sz="2800"/>
              <a:t>Nel lavoro clinico scoprii anche che le coppie, attraverso le </a:t>
            </a:r>
            <a:r>
              <a:rPr lang="it-IT" sz="2800">
                <a:solidFill>
                  <a:srgbClr val="FF0000"/>
                </a:solidFill>
              </a:rPr>
              <a:t>identificazioni proiettive </a:t>
            </a:r>
            <a:r>
              <a:rPr lang="it-IT" sz="2800"/>
              <a:t>reciproche, rimettevano in scena nei loro rapporti le commedie del passato (</a:t>
            </a:r>
            <a:r>
              <a:rPr lang="it-IT" sz="2800">
                <a:solidFill>
                  <a:srgbClr val="0000FF"/>
                </a:solidFill>
              </a:rPr>
              <a:t>esperienze e fantasie inconsce</a:t>
            </a:r>
            <a:r>
              <a:rPr lang="it-IT" sz="2800"/>
              <a:t>), e che la </a:t>
            </a:r>
            <a:r>
              <a:rPr lang="it-IT" altLang="it-IT" sz="2800"/>
              <a:t>“</a:t>
            </a:r>
            <a:r>
              <a:rPr lang="it-IT" altLang="ja-JP" sz="2800"/>
              <a:t>persecuzione</a:t>
            </a:r>
            <a:r>
              <a:rPr lang="it-IT" altLang="it-IT" sz="2800"/>
              <a:t>”</a:t>
            </a:r>
            <a:r>
              <a:rPr lang="it-IT" altLang="ja-JP" sz="2800"/>
              <a:t> reciproca, reale o immaginaria, derivata dalla proiezione del Super-Io infantile -e dell</a:t>
            </a:r>
            <a:r>
              <a:rPr lang="it-IT" altLang="it-IT" sz="2800"/>
              <a:t>’</a:t>
            </a:r>
            <a:r>
              <a:rPr lang="it-IT" altLang="ja-JP" sz="2800"/>
              <a:t>ideale dell</a:t>
            </a:r>
            <a:r>
              <a:rPr lang="it-IT" altLang="it-IT" sz="2800"/>
              <a:t>’</a:t>
            </a:r>
            <a:r>
              <a:rPr lang="it-IT" altLang="ja-JP" sz="2800"/>
              <a:t>Io ad esso congiunto- influenzava potentemente la vita di coppia.</a:t>
            </a:r>
          </a:p>
          <a:p>
            <a:pPr eaLnBrk="1" hangingPunct="1"/>
            <a:endParaRPr lang="it-IT" sz="280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827088" y="404813"/>
            <a:ext cx="7778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600"/>
              <a:t>Otto F. Kernberg - Relazioni d</a:t>
            </a:r>
            <a:r>
              <a:rPr lang="it-IT" altLang="it-IT" sz="3600"/>
              <a:t>’</a:t>
            </a:r>
            <a:r>
              <a:rPr lang="it-IT" sz="3600"/>
              <a:t>amore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Segnaposto numero diapositiva 3"/>
          <p:cNvSpPr txBox="1">
            <a:spLocks noGrp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5153F521-4D85-448E-BF52-18B5A4DCA277}" type="slidenum">
              <a:rPr lang="it-IT" sz="14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17</a:t>
            </a:fld>
            <a:endParaRPr lang="it-IT" sz="1400">
              <a:solidFill>
                <a:srgbClr val="000000"/>
              </a:solidFill>
            </a:endParaRPr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116013" y="1412875"/>
            <a:ext cx="7134225" cy="4475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>
            <a:lvl1pPr marL="341313" indent="-341313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99CC00"/>
              </a:buClr>
              <a:buSzPct val="100000"/>
              <a:buFont typeface="Wingdings" pitchFamily="2" charset="2"/>
              <a:buNone/>
            </a:pPr>
            <a:r>
              <a:rPr lang="it-IT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Abraham</a:t>
            </a:r>
            <a:r>
              <a:rPr lang="it-IT" sz="3200">
                <a:solidFill>
                  <a:srgbClr val="000000"/>
                </a:solidFill>
              </a:rPr>
              <a:t> individua la psicogenesi della depressione in una </a:t>
            </a:r>
            <a:r>
              <a:rPr lang="it-IT" sz="3200">
                <a:solidFill>
                  <a:srgbClr val="F700FF"/>
                </a:solidFill>
              </a:rPr>
              <a:t>grave offesa all</a:t>
            </a:r>
            <a:r>
              <a:rPr lang="it-IT" altLang="it-IT" sz="3200">
                <a:solidFill>
                  <a:srgbClr val="F700FF"/>
                </a:solidFill>
              </a:rPr>
              <a:t>’</a:t>
            </a:r>
            <a:r>
              <a:rPr lang="it-IT" sz="3200">
                <a:solidFill>
                  <a:srgbClr val="F700FF"/>
                </a:solidFill>
              </a:rPr>
              <a:t>autostima avvenuta nell</a:t>
            </a:r>
            <a:r>
              <a:rPr lang="it-IT" altLang="it-IT" sz="3200">
                <a:solidFill>
                  <a:srgbClr val="F700FF"/>
                </a:solidFill>
              </a:rPr>
              <a:t>’</a:t>
            </a:r>
            <a:r>
              <a:rPr lang="it-IT" sz="3200">
                <a:solidFill>
                  <a:srgbClr val="F700FF"/>
                </a:solidFill>
              </a:rPr>
              <a:t>infanzia </a:t>
            </a:r>
            <a:r>
              <a:rPr lang="it-IT" sz="3200">
                <a:solidFill>
                  <a:srgbClr val="000000"/>
                </a:solidFill>
              </a:rPr>
              <a:t>che ha minato la fiducia del soggetto in se stesso provocando una regressione allo stadio orale caratterizzato dalla dipendenza ambivalente.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059113" y="476250"/>
            <a:ext cx="259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Psicoanalisi</a:t>
            </a:r>
          </a:p>
        </p:txBody>
      </p:sp>
    </p:spTree>
  </p:cSld>
  <p:clrMapOvr>
    <a:masterClrMapping/>
  </p:clrMapOvr>
  <p:transition/>
  <p:timing>
    <p:tnLst>
      <p:par>
        <p:cTn id="1" dur="indefinite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Segnaposto numero diapositiva 3"/>
          <p:cNvSpPr txBox="1">
            <a:spLocks noGrp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32D1EBCE-4B1B-4E0C-A716-24CDA5B16C38}" type="slidenum">
              <a:rPr lang="it-IT" sz="14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18</a:t>
            </a:fld>
            <a:endParaRPr lang="it-IT" sz="1400">
              <a:solidFill>
                <a:srgbClr val="000000"/>
              </a:solidFill>
            </a:endParaRPr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323850" y="1412875"/>
            <a:ext cx="8229600" cy="518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>
            <a:lvl1pPr marL="341313" indent="-341313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Jung</a:t>
            </a:r>
            <a:r>
              <a:rPr lang="it-IT" sz="3200">
                <a:solidFill>
                  <a:srgbClr val="000000"/>
                </a:solidFill>
              </a:rPr>
              <a:t> interpreta la depressione come contenimento di energia psichica imprigionata e incapace di liberarsi. </a:t>
            </a:r>
          </a:p>
          <a:p>
            <a:pPr eaLnBrk="1" hangingPunct="1">
              <a:spcBef>
                <a:spcPts val="8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3200">
                <a:solidFill>
                  <a:srgbClr val="000000"/>
                </a:solidFill>
              </a:rPr>
              <a:t>Nello stato di depressione occorre quindi entrare il più profondamente possibile, per scorgere cosa impedisce all</a:t>
            </a:r>
            <a:r>
              <a:rPr lang="it-IT" altLang="it-IT" sz="3200">
                <a:solidFill>
                  <a:srgbClr val="000000"/>
                </a:solidFill>
              </a:rPr>
              <a:t>’</a:t>
            </a:r>
            <a:r>
              <a:rPr lang="it-IT" sz="3200">
                <a:solidFill>
                  <a:srgbClr val="000000"/>
                </a:solidFill>
              </a:rPr>
              <a:t>energia di liberarsi e che cosa custodisce nel </a:t>
            </a:r>
            <a:r>
              <a:rPr lang="it-IT" altLang="it-IT" sz="3200">
                <a:solidFill>
                  <a:srgbClr val="000000"/>
                </a:solidFill>
              </a:rPr>
              <a:t>“</a:t>
            </a:r>
            <a:r>
              <a:rPr lang="it-IT" altLang="ja-JP" sz="3200" i="1">
                <a:solidFill>
                  <a:srgbClr val="000000"/>
                </a:solidFill>
              </a:rPr>
              <a:t>silenzio e nel vuoto che precedono il processo creativo</a:t>
            </a:r>
            <a:r>
              <a:rPr lang="it-IT" altLang="it-IT" sz="3200">
                <a:solidFill>
                  <a:srgbClr val="000000"/>
                </a:solidFill>
              </a:rPr>
              <a:t>”</a:t>
            </a:r>
            <a:r>
              <a:rPr lang="it-IT" altLang="ja-JP" sz="3200">
                <a:solidFill>
                  <a:srgbClr val="000000"/>
                </a:solidFill>
              </a:rPr>
              <a:t>(1946)</a:t>
            </a:r>
            <a:r>
              <a:rPr lang="ar-SA" altLang="ja-JP" sz="3200">
                <a:solidFill>
                  <a:srgbClr val="000000"/>
                </a:solidFill>
              </a:rPr>
              <a:t>‏</a:t>
            </a:r>
            <a:endParaRPr lang="it-IT" sz="3200">
              <a:solidFill>
                <a:srgbClr val="000000"/>
              </a:solidFill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916238" y="476250"/>
            <a:ext cx="318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800"/>
              </a:spcBef>
              <a:buClr>
                <a:srgbClr val="99CC00"/>
              </a:buClr>
              <a:buSzPct val="100000"/>
              <a:buFont typeface="Wingdings" charset="0"/>
              <a:buNone/>
              <a:defRPr/>
            </a:pPr>
            <a:r>
              <a:rPr lang="it-IT" sz="3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La psicoanalisi</a:t>
            </a:r>
            <a:endParaRPr lang="it-IT" sz="36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87387"/>
          </a:xfrm>
        </p:spPr>
        <p:txBody>
          <a:bodyPr/>
          <a:lstStyle/>
          <a:p>
            <a:pPr eaLnBrk="1" hangingPunct="1"/>
            <a:r>
              <a:rPr lang="it-IT" sz="320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Le fasi normali del lutto secondo Bowlby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268413"/>
            <a:ext cx="8207375" cy="525621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1. fase di stordimento</a:t>
            </a:r>
            <a:r>
              <a:rPr lang="it-IT" sz="280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;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it-IT" sz="2800" b="1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2. fase di struggimento;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it-IT" sz="2800" b="1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3. fase di disorganizzazione e disperazione</a:t>
            </a:r>
            <a:r>
              <a:rPr lang="it-IT" sz="280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(necessaria ad un decorso favorevole);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it-IT" sz="2800" b="1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4. fase di riorganizzazione, di grado maggiore o minore </a:t>
            </a:r>
            <a:r>
              <a:rPr lang="it-IT" sz="280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(quando questo non accade la coppia, famiglia può rompersi e/o i singoli membri andare incontro a disturbi mentali).</a:t>
            </a:r>
            <a:endParaRPr lang="it-IT" sz="2800" b="1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ja-JP" altLang="it-IT" sz="4800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“</a:t>
            </a:r>
            <a:r>
              <a:rPr lang="it-IT" altLang="ja-JP" sz="4800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Il dolore per la perdita </a:t>
            </a:r>
          </a:p>
          <a:p>
            <a:pPr algn="ctr">
              <a:buFontTx/>
              <a:buNone/>
            </a:pPr>
            <a:r>
              <a:rPr lang="it-IT" sz="4800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o </a:t>
            </a:r>
          </a:p>
          <a:p>
            <a:pPr algn="ctr">
              <a:buFontTx/>
              <a:buNone/>
            </a:pPr>
            <a:r>
              <a:rPr lang="it-IT" sz="4800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                la minaccia della perdita</a:t>
            </a:r>
            <a:r>
              <a:rPr lang="ja-JP" altLang="it-IT" sz="4800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”</a:t>
            </a:r>
            <a:endParaRPr lang="it-IT" altLang="ja-JP" sz="4800" smtClean="0">
              <a:solidFill>
                <a:srgbClr val="800000"/>
              </a:solidFill>
              <a:latin typeface="Monotype Corsiva" pitchFamily="66" charset="0"/>
              <a:cs typeface="ＭＳ Ｐゴシック" pitchFamily="34" charset="-128"/>
            </a:endParaRPr>
          </a:p>
          <a:p>
            <a:pPr>
              <a:buFontTx/>
              <a:buNone/>
            </a:pPr>
            <a:endParaRPr lang="it-IT" sz="4800" smtClean="0">
              <a:solidFill>
                <a:srgbClr val="800000"/>
              </a:solidFill>
              <a:latin typeface="Monotype Corsiva" pitchFamily="66" charset="0"/>
              <a:cs typeface="ＭＳ Ｐゴシック" pitchFamily="34" charset="-128"/>
            </a:endParaRPr>
          </a:p>
          <a:p>
            <a:pPr algn="r">
              <a:buFontTx/>
              <a:buNone/>
            </a:pPr>
            <a:r>
              <a:rPr lang="it-IT" sz="4000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Dott. P. Germani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463" name="Group 31"/>
          <p:cNvGraphicFramePr>
            <a:graphicFrameLocks noGrp="1"/>
          </p:cNvGraphicFramePr>
          <p:nvPr/>
        </p:nvGraphicFramePr>
        <p:xfrm>
          <a:off x="684213" y="476250"/>
          <a:ext cx="7294562" cy="5122863"/>
        </p:xfrm>
        <a:graphic>
          <a:graphicData uri="http://schemas.openxmlformats.org/drawingml/2006/table">
            <a:tbl>
              <a:tblPr/>
              <a:tblGrid>
                <a:gridCol w="2606675"/>
                <a:gridCol w="2032000"/>
                <a:gridCol w="2655887"/>
              </a:tblGrid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LUTTO FISIOLOGICO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DEPRESSIONE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MAGGIORE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COMPORTAMENTO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Variabile, oscilla fra richiesta di conforto e solitudine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Ritiro pressoché totale, perdita di piacere in tutte o quasi le attività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SONNO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variabile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Insonnia persistente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1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CAPACITA</a:t>
                      </a:r>
                      <a:r>
                        <a:rPr kumimoji="0" lang="ja-JP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’</a:t>
                      </a:r>
                      <a:r>
                        <a:rPr kumimoji="0" lang="it-IT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IMMAGINATIVA</a:t>
                      </a: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Vivida, sogni, fantasie sul proprio caro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Povera, immaginazione autopunitiva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8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RISPOSTA AL SOSTEGNO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Solitamente presente con sensazione di benessere al conforto e alla rassicurazione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Assente, con sensazione di inconsolabilità diffusa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>
                <a:cs typeface="+mj-cs"/>
              </a:rPr>
              <a:t>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33400" y="1905000"/>
            <a:ext cx="7926388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 sz="2800"/>
              <a:t>SOLTANTO COLORO CHE EVITANO L</a:t>
            </a:r>
            <a:r>
              <a:rPr lang="ja-JP" altLang="it-IT" sz="2800"/>
              <a:t>’</a:t>
            </a:r>
            <a:r>
              <a:rPr lang="it-IT" altLang="ja-JP" sz="2800"/>
              <a:t>AMORE</a:t>
            </a:r>
          </a:p>
          <a:p>
            <a:pPr algn="ctr" eaLnBrk="1" hangingPunct="1"/>
            <a:r>
              <a:rPr lang="it-IT" sz="2800"/>
              <a:t>POSSONO EVITARE IL </a:t>
            </a:r>
            <a:r>
              <a:rPr lang="it-IT" sz="2800">
                <a:solidFill>
                  <a:srgbClr val="F700FF"/>
                </a:solidFill>
              </a:rPr>
              <a:t>DOLORE</a:t>
            </a:r>
            <a:r>
              <a:rPr lang="it-IT" sz="2800"/>
              <a:t> DEL LUTTO.</a:t>
            </a:r>
          </a:p>
          <a:p>
            <a:pPr algn="ctr" eaLnBrk="1" hangingPunct="1"/>
            <a:endParaRPr lang="it-IT" sz="2800"/>
          </a:p>
          <a:p>
            <a:pPr algn="ctr" eaLnBrk="1" hangingPunct="1"/>
            <a:r>
              <a:rPr lang="it-IT" sz="2800"/>
              <a:t>L</a:t>
            </a:r>
            <a:r>
              <a:rPr lang="ja-JP" altLang="it-IT" sz="2800"/>
              <a:t>’</a:t>
            </a:r>
            <a:r>
              <a:rPr lang="it-IT" altLang="ja-JP" sz="2800"/>
              <a:t>IMPORTANTE E</a:t>
            </a:r>
            <a:r>
              <a:rPr lang="ja-JP" altLang="it-IT" sz="2800"/>
              <a:t>’</a:t>
            </a:r>
            <a:r>
              <a:rPr lang="it-IT" altLang="ja-JP" sz="2800"/>
              <a:t> CRESCERE,</a:t>
            </a:r>
          </a:p>
          <a:p>
            <a:pPr algn="ctr" eaLnBrk="1" hangingPunct="1"/>
            <a:r>
              <a:rPr lang="it-IT" sz="2800"/>
              <a:t>ATTRAVERSO IL LUTTO E RESTARE</a:t>
            </a:r>
          </a:p>
          <a:p>
            <a:pPr algn="ctr" eaLnBrk="1" hangingPunct="1"/>
            <a:r>
              <a:rPr lang="it-IT" sz="2800"/>
              <a:t> VULNERABILI ALL</a:t>
            </a:r>
            <a:r>
              <a:rPr lang="ja-JP" altLang="it-IT" sz="2800"/>
              <a:t>’</a:t>
            </a:r>
            <a:r>
              <a:rPr lang="it-IT" altLang="ja-JP" sz="2800"/>
              <a:t>AMORE.</a:t>
            </a:r>
          </a:p>
          <a:p>
            <a:pPr algn="ctr" eaLnBrk="1" hangingPunct="1"/>
            <a:r>
              <a:rPr lang="it-IT" sz="2800"/>
              <a:t>(J.Bratner)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0" name="Text Box 5"/>
          <p:cNvSpPr txBox="1">
            <a:spLocks noChangeArrowheads="1"/>
          </p:cNvSpPr>
          <p:nvPr/>
        </p:nvSpPr>
        <p:spPr bwMode="auto">
          <a:xfrm>
            <a:off x="1736725" y="1260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it-IT">
              <a:latin typeface="Times New Roman" pitchFamily="18" charset="0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336925" y="1630363"/>
            <a:ext cx="2376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2800" b="1"/>
              <a:t>CORDOGLIO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290513" y="3581400"/>
            <a:ext cx="874871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/>
              <a:t>(dal latino </a:t>
            </a:r>
            <a:r>
              <a:rPr lang="it-IT" i="1"/>
              <a:t>cor  </a:t>
            </a:r>
            <a:r>
              <a:rPr lang="ja-JP" altLang="it-IT"/>
              <a:t>“</a:t>
            </a:r>
            <a:r>
              <a:rPr lang="it-IT" altLang="ja-JP"/>
              <a:t>cuore</a:t>
            </a:r>
            <a:r>
              <a:rPr lang="ja-JP" altLang="it-IT"/>
              <a:t>”</a:t>
            </a:r>
            <a:r>
              <a:rPr lang="it-IT" altLang="ja-JP"/>
              <a:t> e </a:t>
            </a:r>
            <a:r>
              <a:rPr lang="it-IT" altLang="ja-JP" i="1"/>
              <a:t>dolere</a:t>
            </a:r>
            <a:r>
              <a:rPr lang="it-IT" altLang="ja-JP"/>
              <a:t> </a:t>
            </a:r>
            <a:r>
              <a:rPr lang="ja-JP" altLang="it-IT"/>
              <a:t>“</a:t>
            </a:r>
            <a:r>
              <a:rPr lang="it-IT" altLang="ja-JP"/>
              <a:t>sentire dolore</a:t>
            </a:r>
            <a:r>
              <a:rPr lang="ja-JP" altLang="it-IT"/>
              <a:t>”</a:t>
            </a:r>
            <a:r>
              <a:rPr lang="it-IT" altLang="ja-JP"/>
              <a:t>):</a:t>
            </a:r>
          </a:p>
          <a:p>
            <a:pPr algn="ctr" eaLnBrk="1" hangingPunct="1"/>
            <a:r>
              <a:rPr lang="it-IT"/>
              <a:t>SOFFERENZA PSICOLOGICA CHE SI SPERIMENTA PER LA</a:t>
            </a:r>
          </a:p>
          <a:p>
            <a:pPr algn="ctr" eaLnBrk="1" hangingPunct="1"/>
            <a:r>
              <a:rPr lang="it-IT"/>
              <a:t>MORTE PROPRIA O PER LA MORTE DI UNA</a:t>
            </a:r>
          </a:p>
          <a:p>
            <a:pPr algn="ctr" eaLnBrk="1" hangingPunct="1"/>
            <a:r>
              <a:rPr lang="it-IT"/>
              <a:t>PERSONA SIGNIFICATIVA DELLA PROPRIA ESISTENZA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 autoUpdateAnimBg="0"/>
      <p:bldP spid="308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4" name="Text Box 8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3816350" cy="792163"/>
          </a:xfrm>
        </p:spPr>
        <p:txBody>
          <a:bodyPr/>
          <a:lstStyle/>
          <a:p>
            <a:pPr eaLnBrk="1" hangingPunct="1"/>
            <a:r>
              <a:rPr lang="it-IT" sz="2400" b="1" smtClean="0">
                <a:solidFill>
                  <a:schemeClr val="tx1"/>
                </a:solidFill>
                <a:cs typeface="Arial" pitchFamily="34" charset="0"/>
              </a:rPr>
              <a:t>LUTTO ANTICIPATORIO</a:t>
            </a:r>
          </a:p>
        </p:txBody>
      </p:sp>
      <p:sp>
        <p:nvSpPr>
          <p:cNvPr id="49155" name="Text Box 9"/>
          <p:cNvSpPr>
            <a:spLocks noGrp="1" noChangeArrowheads="1"/>
          </p:cNvSpPr>
          <p:nvPr>
            <p:ph type="body" idx="4294967295"/>
          </p:nvPr>
        </p:nvSpPr>
        <p:spPr>
          <a:xfrm>
            <a:off x="698500" y="2103438"/>
            <a:ext cx="7826375" cy="37719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sz="2400" smtClean="0">
                <a:cs typeface="Arial" pitchFamily="34" charset="0"/>
              </a:rPr>
              <a:t>VISSUTO DI SOFFERENZA, PRESENTE SIA NELLA PERSONA CHE MUORE, SIA NEI FAMILIARI, COME ANTICIPAZIONE E PREPARAZIONE ALLA </a:t>
            </a:r>
            <a:r>
              <a:rPr lang="it-IT" sz="2400" smtClean="0">
                <a:solidFill>
                  <a:srgbClr val="F700FF"/>
                </a:solidFill>
                <a:cs typeface="Arial" pitchFamily="34" charset="0"/>
              </a:rPr>
              <a:t>PERDITA</a:t>
            </a:r>
            <a:r>
              <a:rPr lang="it-IT" sz="2400" smtClean="0">
                <a:cs typeface="Arial" pitchFamily="34" charset="0"/>
              </a:rPr>
              <a:t> DELLA PROPRIA VITA O DI UNA PERSONA CARA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it-IT" smtClean="0">
              <a:cs typeface="Arial" pitchFamily="34" charset="0"/>
            </a:endParaRPr>
          </a:p>
          <a:p>
            <a:pPr eaLnBrk="1" hangingPunct="1"/>
            <a:endParaRPr lang="it-IT" smtClean="0">
              <a:cs typeface="Arial" pitchFamily="34" charset="0"/>
            </a:endParaRPr>
          </a:p>
        </p:txBody>
      </p:sp>
      <p:sp>
        <p:nvSpPr>
          <p:cNvPr id="50179" name="Text Box 6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609600"/>
            <a:ext cx="7772400" cy="1143000"/>
          </a:xfrm>
        </p:spPr>
        <p:txBody>
          <a:bodyPr/>
          <a:lstStyle/>
          <a:p>
            <a:pPr algn="l" eaLnBrk="1" hangingPunct="1"/>
            <a:r>
              <a:rPr lang="it-IT" sz="2400" smtClean="0">
                <a:solidFill>
                  <a:schemeClr val="tx1"/>
                </a:solidFill>
                <a:latin typeface="Lucida Sans Unicode" pitchFamily="34" charset="0"/>
                <a:cs typeface="Arial" pitchFamily="34" charset="0"/>
              </a:rPr>
              <a:t>Il processo </a:t>
            </a:r>
            <a:r>
              <a:rPr lang="it-IT" sz="2400" smtClean="0">
                <a:solidFill>
                  <a:schemeClr val="tx1"/>
                </a:solidFill>
                <a:cs typeface="Arial" pitchFamily="34" charset="0"/>
              </a:rPr>
              <a:t>di</a:t>
            </a:r>
            <a:r>
              <a:rPr lang="it-IT" sz="2400" smtClean="0">
                <a:solidFill>
                  <a:schemeClr val="tx1"/>
                </a:solidFill>
                <a:latin typeface="Lucida Sans Unicode" pitchFamily="34" charset="0"/>
                <a:cs typeface="Arial" pitchFamily="34" charset="0"/>
              </a:rPr>
              <a:t> attaccamento-separazione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203575" y="1700213"/>
            <a:ext cx="2500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>
                <a:latin typeface="Lucida Sans Unicode" pitchFamily="34" charset="0"/>
              </a:rPr>
              <a:t>L</a:t>
            </a:r>
            <a:r>
              <a:rPr lang="ja-JP" altLang="it-IT"/>
              <a:t>’</a:t>
            </a:r>
            <a:r>
              <a:rPr lang="it-IT" altLang="ja-JP">
                <a:latin typeface="Lucida Sans Unicode" pitchFamily="34" charset="0"/>
              </a:rPr>
              <a:t> attaccamento</a:t>
            </a:r>
            <a:endParaRPr lang="it-IT">
              <a:latin typeface="Lucida Sans Unicode" pitchFamily="34" charset="0"/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258888" y="2492375"/>
            <a:ext cx="56880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>
                <a:latin typeface="Lucida Sans Unicode" pitchFamily="34" charset="0"/>
              </a:rPr>
              <a:t>È un comportamento volto ad ottenere e mantenere una vicinanza</a:t>
            </a:r>
          </a:p>
          <a:p>
            <a:pPr eaLnBrk="1" hangingPunct="1"/>
            <a:r>
              <a:rPr lang="it-IT">
                <a:latin typeface="Lucida Sans Unicode" pitchFamily="34" charset="0"/>
              </a:rPr>
              <a:t>fisica e psicologica con un altro essere. </a:t>
            </a:r>
          </a:p>
          <a:p>
            <a:pPr eaLnBrk="1" hangingPunct="1"/>
            <a:endParaRPr lang="it-IT">
              <a:latin typeface="Lucida Sans Unicode" pitchFamily="34" charset="0"/>
            </a:endParaRPr>
          </a:p>
          <a:p>
            <a:pPr eaLnBrk="1" hangingPunct="1"/>
            <a:r>
              <a:rPr lang="it-IT">
                <a:latin typeface="Lucida Sans Unicode" pitchFamily="34" charset="0"/>
              </a:rPr>
              <a:t>Lo scopo è </a:t>
            </a:r>
          </a:p>
          <a:p>
            <a:pPr eaLnBrk="1" hangingPunct="1"/>
            <a:r>
              <a:rPr lang="it-IT">
                <a:solidFill>
                  <a:srgbClr val="F700FF"/>
                </a:solidFill>
                <a:latin typeface="Lucida Sans Unicode" pitchFamily="34" charset="0"/>
              </a:rPr>
              <a:t>procurare sufficiente sicurezza per potersi allontanare ed  </a:t>
            </a:r>
          </a:p>
          <a:p>
            <a:pPr eaLnBrk="1" hangingPunct="1"/>
            <a:r>
              <a:rPr lang="it-IT">
                <a:solidFill>
                  <a:srgbClr val="F700FF"/>
                </a:solidFill>
                <a:latin typeface="Lucida Sans Unicode" pitchFamily="34" charset="0"/>
              </a:rPr>
              <a:t>esplorare. </a:t>
            </a:r>
          </a:p>
          <a:p>
            <a:pPr eaLnBrk="1" hangingPunct="1"/>
            <a:r>
              <a:rPr lang="it-IT" b="1">
                <a:solidFill>
                  <a:srgbClr val="F700FF"/>
                </a:solidFill>
                <a:latin typeface="Lucida Sans Unicode" pitchFamily="34" charset="0"/>
              </a:rPr>
              <a:t>E</a:t>
            </a:r>
            <a:r>
              <a:rPr lang="ja-JP" altLang="it-IT" b="1">
                <a:solidFill>
                  <a:srgbClr val="F700FF"/>
                </a:solidFill>
              </a:rPr>
              <a:t>’</a:t>
            </a:r>
            <a:r>
              <a:rPr lang="it-IT" altLang="ja-JP" b="1">
                <a:solidFill>
                  <a:srgbClr val="F700FF"/>
                </a:solidFill>
                <a:latin typeface="Lucida Sans Unicode" pitchFamily="34" charset="0"/>
              </a:rPr>
              <a:t>una protezione contro la paura</a:t>
            </a:r>
            <a:endParaRPr lang="it-IT" b="1">
              <a:solidFill>
                <a:srgbClr val="F700FF"/>
              </a:solidFill>
              <a:latin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utoUpdateAnimBg="0"/>
      <p:bldP spid="820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843213" y="549275"/>
            <a:ext cx="3486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3600" b="1"/>
              <a:t>La separazione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979613" y="1628775"/>
            <a:ext cx="46799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>
                <a:solidFill>
                  <a:srgbClr val="F700FF"/>
                </a:solidFill>
                <a:latin typeface="Lucida Sans Unicode" pitchFamily="34" charset="0"/>
              </a:rPr>
              <a:t>È la fase di accettazione di una perdita </a:t>
            </a:r>
            <a:r>
              <a:rPr lang="it-IT">
                <a:latin typeface="Lucida Sans Unicode" pitchFamily="34" charset="0"/>
              </a:rPr>
              <a:t>attraverso un processo </a:t>
            </a:r>
          </a:p>
          <a:p>
            <a:pPr eaLnBrk="1" hangingPunct="1"/>
            <a:r>
              <a:rPr lang="it-IT">
                <a:latin typeface="Lucida Sans Unicode" pitchFamily="34" charset="0"/>
              </a:rPr>
              <a:t>di lutto. Consiste nel lasciare andare l</a:t>
            </a:r>
            <a:r>
              <a:rPr lang="ja-JP" altLang="it-IT"/>
              <a:t>’</a:t>
            </a:r>
            <a:r>
              <a:rPr lang="it-IT" altLang="ja-JP">
                <a:latin typeface="Lucida Sans Unicode" pitchFamily="34" charset="0"/>
              </a:rPr>
              <a:t>antico attaccamento</a:t>
            </a:r>
          </a:p>
          <a:p>
            <a:pPr eaLnBrk="1" hangingPunct="1"/>
            <a:r>
              <a:rPr lang="it-IT">
                <a:latin typeface="Lucida Sans Unicode" pitchFamily="34" charset="0"/>
              </a:rPr>
              <a:t>rimanendo in contatto con i propri sentimenti e le proprie emozioni,</a:t>
            </a:r>
          </a:p>
          <a:p>
            <a:pPr eaLnBrk="1" hangingPunct="1"/>
            <a:r>
              <a:rPr lang="it-IT">
                <a:latin typeface="Lucida Sans Unicode" pitchFamily="34" charset="0"/>
              </a:rPr>
              <a:t>dandosi il permesso di esprimerli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utoUpdateAnimBg="0"/>
      <p:bldP spid="1024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6" name="CasellaDiTesto 3"/>
          <p:cNvSpPr txBox="1">
            <a:spLocks noChangeArrowheads="1"/>
          </p:cNvSpPr>
          <p:nvPr/>
        </p:nvSpPr>
        <p:spPr bwMode="auto">
          <a:xfrm>
            <a:off x="1116013" y="836613"/>
            <a:ext cx="7704137" cy="54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sz="3200"/>
              <a:t>“</a:t>
            </a:r>
            <a:r>
              <a:rPr lang="it-IT" sz="3200"/>
              <a:t>Noi più che la morte,</a:t>
            </a:r>
          </a:p>
          <a:p>
            <a:pPr eaLnBrk="1" hangingPunct="1"/>
            <a:r>
              <a:rPr lang="it-IT" sz="3200"/>
              <a:t>        temiamo il </a:t>
            </a:r>
            <a:r>
              <a:rPr lang="it-IT" sz="3200">
                <a:solidFill>
                  <a:srgbClr val="F700FF"/>
                </a:solidFill>
              </a:rPr>
              <a:t>pensiero</a:t>
            </a:r>
            <a:r>
              <a:rPr lang="it-IT" sz="3200"/>
              <a:t> della morte.</a:t>
            </a:r>
            <a:r>
              <a:rPr lang="it-IT" altLang="it-IT" sz="3200"/>
              <a:t>”</a:t>
            </a:r>
            <a:endParaRPr lang="it-IT" sz="3200"/>
          </a:p>
          <a:p>
            <a:pPr eaLnBrk="1" hangingPunct="1"/>
            <a:endParaRPr lang="it-IT" sz="3200"/>
          </a:p>
          <a:p>
            <a:pPr eaLnBrk="1" hangingPunct="1"/>
            <a:r>
              <a:rPr lang="it-IT" sz="3200"/>
              <a:t>Così, noi più che la perdita, </a:t>
            </a:r>
          </a:p>
          <a:p>
            <a:pPr eaLnBrk="1" hangingPunct="1"/>
            <a:r>
              <a:rPr lang="it-IT" sz="3200"/>
              <a:t>       temiamo il pensiero della perdita.</a:t>
            </a:r>
          </a:p>
          <a:p>
            <a:pPr eaLnBrk="1" hangingPunct="1"/>
            <a:endParaRPr lang="it-IT" sz="3200"/>
          </a:p>
          <a:p>
            <a:pPr eaLnBrk="1" hangingPunct="1"/>
            <a:endParaRPr lang="it-IT" sz="3200"/>
          </a:p>
          <a:p>
            <a:pPr eaLnBrk="1" hangingPunct="1"/>
            <a:r>
              <a:rPr lang="it-IT" altLang="it-IT" sz="3200"/>
              <a:t>“</a:t>
            </a:r>
            <a:r>
              <a:rPr lang="it-IT" sz="3200"/>
              <a:t>Ciò che una volta presente non ci turba,  </a:t>
            </a:r>
          </a:p>
          <a:p>
            <a:pPr eaLnBrk="1" hangingPunct="1"/>
            <a:r>
              <a:rPr lang="it-IT" sz="3200"/>
              <a:t>            </a:t>
            </a:r>
            <a:r>
              <a:rPr lang="it-IT" sz="3200">
                <a:solidFill>
                  <a:srgbClr val="F700FF"/>
                </a:solidFill>
              </a:rPr>
              <a:t>stoltamente atteso </a:t>
            </a:r>
            <a:r>
              <a:rPr lang="it-IT" sz="3200"/>
              <a:t>ci fa impazzire</a:t>
            </a:r>
            <a:r>
              <a:rPr lang="it-IT" altLang="it-IT" sz="1800"/>
              <a:t>”</a:t>
            </a:r>
            <a:endParaRPr lang="it-IT" sz="1800"/>
          </a:p>
          <a:p>
            <a:pPr eaLnBrk="1" hangingPunct="1"/>
            <a:endParaRPr lang="it-IT" sz="1800"/>
          </a:p>
          <a:p>
            <a:pPr eaLnBrk="1" hangingPunct="1"/>
            <a:endParaRPr lang="it-IT" sz="1800"/>
          </a:p>
          <a:p>
            <a:pPr algn="r" eaLnBrk="1" hangingPunct="1"/>
            <a:r>
              <a:rPr lang="it-IT" sz="2800" b="1"/>
              <a:t>Seneca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0" name="Oval 6"/>
          <p:cNvSpPr>
            <a:spLocks noChangeArrowheads="1"/>
          </p:cNvSpPr>
          <p:nvPr/>
        </p:nvSpPr>
        <p:spPr bwMode="auto">
          <a:xfrm>
            <a:off x="2643188" y="773113"/>
            <a:ext cx="3563937" cy="4278312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51" name="Freeform 8"/>
          <p:cNvSpPr>
            <a:spLocks/>
          </p:cNvSpPr>
          <p:nvPr/>
        </p:nvSpPr>
        <p:spPr bwMode="auto">
          <a:xfrm>
            <a:off x="4259263" y="649288"/>
            <a:ext cx="952500" cy="355600"/>
          </a:xfrm>
          <a:custGeom>
            <a:avLst/>
            <a:gdLst>
              <a:gd name="T0" fmla="*/ 0 w 600"/>
              <a:gd name="T1" fmla="*/ 2147483647 h 312"/>
              <a:gd name="T2" fmla="*/ 2147483647 w 600"/>
              <a:gd name="T3" fmla="*/ 2147483647 h 312"/>
              <a:gd name="T4" fmla="*/ 2147483647 w 600"/>
              <a:gd name="T5" fmla="*/ 2147483647 h 312"/>
              <a:gd name="T6" fmla="*/ 2147483647 w 600"/>
              <a:gd name="T7" fmla="*/ 2147483647 h 312"/>
              <a:gd name="T8" fmla="*/ 2147483647 w 600"/>
              <a:gd name="T9" fmla="*/ 0 h 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0"/>
              <a:gd name="T16" fmla="*/ 0 h 312"/>
              <a:gd name="T17" fmla="*/ 600 w 600"/>
              <a:gd name="T18" fmla="*/ 312 h 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0" h="312">
                <a:moveTo>
                  <a:pt x="0" y="312"/>
                </a:moveTo>
                <a:cubicBezTo>
                  <a:pt x="21" y="278"/>
                  <a:pt x="42" y="244"/>
                  <a:pt x="84" y="204"/>
                </a:cubicBezTo>
                <a:cubicBezTo>
                  <a:pt x="126" y="164"/>
                  <a:pt x="186" y="102"/>
                  <a:pt x="252" y="72"/>
                </a:cubicBezTo>
                <a:cubicBezTo>
                  <a:pt x="318" y="42"/>
                  <a:pt x="422" y="36"/>
                  <a:pt x="480" y="24"/>
                </a:cubicBezTo>
                <a:cubicBezTo>
                  <a:pt x="538" y="12"/>
                  <a:pt x="569" y="6"/>
                  <a:pt x="600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52" name="Freeform 9"/>
          <p:cNvSpPr>
            <a:spLocks/>
          </p:cNvSpPr>
          <p:nvPr/>
        </p:nvSpPr>
        <p:spPr bwMode="auto">
          <a:xfrm>
            <a:off x="4362450" y="736600"/>
            <a:ext cx="949325" cy="355600"/>
          </a:xfrm>
          <a:custGeom>
            <a:avLst/>
            <a:gdLst>
              <a:gd name="T0" fmla="*/ 0 w 600"/>
              <a:gd name="T1" fmla="*/ 2147483647 h 312"/>
              <a:gd name="T2" fmla="*/ 2147483647 w 600"/>
              <a:gd name="T3" fmla="*/ 2147483647 h 312"/>
              <a:gd name="T4" fmla="*/ 2147483647 w 600"/>
              <a:gd name="T5" fmla="*/ 2147483647 h 312"/>
              <a:gd name="T6" fmla="*/ 2147483647 w 600"/>
              <a:gd name="T7" fmla="*/ 2147483647 h 312"/>
              <a:gd name="T8" fmla="*/ 2147483647 w 600"/>
              <a:gd name="T9" fmla="*/ 0 h 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0"/>
              <a:gd name="T16" fmla="*/ 0 h 312"/>
              <a:gd name="T17" fmla="*/ 600 w 600"/>
              <a:gd name="T18" fmla="*/ 312 h 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0" h="312">
                <a:moveTo>
                  <a:pt x="0" y="312"/>
                </a:moveTo>
                <a:cubicBezTo>
                  <a:pt x="21" y="278"/>
                  <a:pt x="42" y="244"/>
                  <a:pt x="84" y="204"/>
                </a:cubicBezTo>
                <a:cubicBezTo>
                  <a:pt x="126" y="164"/>
                  <a:pt x="186" y="102"/>
                  <a:pt x="252" y="72"/>
                </a:cubicBezTo>
                <a:cubicBezTo>
                  <a:pt x="318" y="42"/>
                  <a:pt x="422" y="36"/>
                  <a:pt x="480" y="24"/>
                </a:cubicBezTo>
                <a:cubicBezTo>
                  <a:pt x="538" y="12"/>
                  <a:pt x="569" y="6"/>
                  <a:pt x="600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53" name="Freeform 10"/>
          <p:cNvSpPr>
            <a:spLocks/>
          </p:cNvSpPr>
          <p:nvPr/>
        </p:nvSpPr>
        <p:spPr bwMode="auto">
          <a:xfrm>
            <a:off x="4483100" y="808038"/>
            <a:ext cx="949325" cy="357187"/>
          </a:xfrm>
          <a:custGeom>
            <a:avLst/>
            <a:gdLst>
              <a:gd name="T0" fmla="*/ 0 w 600"/>
              <a:gd name="T1" fmla="*/ 2147483647 h 312"/>
              <a:gd name="T2" fmla="*/ 2147483647 w 600"/>
              <a:gd name="T3" fmla="*/ 2147483647 h 312"/>
              <a:gd name="T4" fmla="*/ 2147483647 w 600"/>
              <a:gd name="T5" fmla="*/ 2147483647 h 312"/>
              <a:gd name="T6" fmla="*/ 2147483647 w 600"/>
              <a:gd name="T7" fmla="*/ 2147483647 h 312"/>
              <a:gd name="T8" fmla="*/ 2147483647 w 600"/>
              <a:gd name="T9" fmla="*/ 0 h 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0"/>
              <a:gd name="T16" fmla="*/ 0 h 312"/>
              <a:gd name="T17" fmla="*/ 600 w 600"/>
              <a:gd name="T18" fmla="*/ 312 h 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0" h="312">
                <a:moveTo>
                  <a:pt x="0" y="312"/>
                </a:moveTo>
                <a:cubicBezTo>
                  <a:pt x="21" y="278"/>
                  <a:pt x="42" y="244"/>
                  <a:pt x="84" y="204"/>
                </a:cubicBezTo>
                <a:cubicBezTo>
                  <a:pt x="126" y="164"/>
                  <a:pt x="186" y="102"/>
                  <a:pt x="252" y="72"/>
                </a:cubicBezTo>
                <a:cubicBezTo>
                  <a:pt x="318" y="42"/>
                  <a:pt x="422" y="36"/>
                  <a:pt x="480" y="24"/>
                </a:cubicBezTo>
                <a:cubicBezTo>
                  <a:pt x="538" y="12"/>
                  <a:pt x="569" y="6"/>
                  <a:pt x="600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54" name="Freeform 11"/>
          <p:cNvSpPr>
            <a:spLocks/>
          </p:cNvSpPr>
          <p:nvPr/>
        </p:nvSpPr>
        <p:spPr bwMode="auto">
          <a:xfrm>
            <a:off x="4583113" y="882650"/>
            <a:ext cx="950912" cy="355600"/>
          </a:xfrm>
          <a:custGeom>
            <a:avLst/>
            <a:gdLst>
              <a:gd name="T0" fmla="*/ 0 w 600"/>
              <a:gd name="T1" fmla="*/ 2147483647 h 312"/>
              <a:gd name="T2" fmla="*/ 2147483647 w 600"/>
              <a:gd name="T3" fmla="*/ 2147483647 h 312"/>
              <a:gd name="T4" fmla="*/ 2147483647 w 600"/>
              <a:gd name="T5" fmla="*/ 2147483647 h 312"/>
              <a:gd name="T6" fmla="*/ 2147483647 w 600"/>
              <a:gd name="T7" fmla="*/ 2147483647 h 312"/>
              <a:gd name="T8" fmla="*/ 2147483647 w 600"/>
              <a:gd name="T9" fmla="*/ 0 h 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0"/>
              <a:gd name="T16" fmla="*/ 0 h 312"/>
              <a:gd name="T17" fmla="*/ 600 w 600"/>
              <a:gd name="T18" fmla="*/ 312 h 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0" h="312">
                <a:moveTo>
                  <a:pt x="0" y="312"/>
                </a:moveTo>
                <a:cubicBezTo>
                  <a:pt x="21" y="278"/>
                  <a:pt x="42" y="244"/>
                  <a:pt x="84" y="204"/>
                </a:cubicBezTo>
                <a:cubicBezTo>
                  <a:pt x="126" y="164"/>
                  <a:pt x="186" y="102"/>
                  <a:pt x="252" y="72"/>
                </a:cubicBezTo>
                <a:cubicBezTo>
                  <a:pt x="318" y="42"/>
                  <a:pt x="422" y="36"/>
                  <a:pt x="480" y="24"/>
                </a:cubicBezTo>
                <a:cubicBezTo>
                  <a:pt x="538" y="12"/>
                  <a:pt x="569" y="6"/>
                  <a:pt x="600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55" name="Oval 12"/>
          <p:cNvSpPr>
            <a:spLocks noChangeArrowheads="1"/>
          </p:cNvSpPr>
          <p:nvPr/>
        </p:nvSpPr>
        <p:spPr bwMode="auto">
          <a:xfrm rot="-1413924">
            <a:off x="5845175" y="1419225"/>
            <a:ext cx="493713" cy="233363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56" name="Oval 13"/>
          <p:cNvSpPr>
            <a:spLocks noChangeArrowheads="1"/>
          </p:cNvSpPr>
          <p:nvPr/>
        </p:nvSpPr>
        <p:spPr bwMode="auto">
          <a:xfrm>
            <a:off x="5451475" y="1357313"/>
            <a:ext cx="114300" cy="204787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57" name="Freeform 15"/>
          <p:cNvSpPr>
            <a:spLocks/>
          </p:cNvSpPr>
          <p:nvPr/>
        </p:nvSpPr>
        <p:spPr bwMode="auto">
          <a:xfrm>
            <a:off x="5280025" y="1260475"/>
            <a:ext cx="311150" cy="49213"/>
          </a:xfrm>
          <a:custGeom>
            <a:avLst/>
            <a:gdLst>
              <a:gd name="T0" fmla="*/ 0 w 196"/>
              <a:gd name="T1" fmla="*/ 0 h 44"/>
              <a:gd name="T2" fmla="*/ 2147483647 w 196"/>
              <a:gd name="T3" fmla="*/ 2147483647 h 44"/>
              <a:gd name="T4" fmla="*/ 2147483647 w 196"/>
              <a:gd name="T5" fmla="*/ 2147483647 h 44"/>
              <a:gd name="T6" fmla="*/ 2147483647 w 196"/>
              <a:gd name="T7" fmla="*/ 2147483647 h 44"/>
              <a:gd name="T8" fmla="*/ 0 60000 65536"/>
              <a:gd name="T9" fmla="*/ 0 60000 65536"/>
              <a:gd name="T10" fmla="*/ 0 60000 65536"/>
              <a:gd name="T11" fmla="*/ 0 60000 65536"/>
              <a:gd name="T12" fmla="*/ 0 w 196"/>
              <a:gd name="T13" fmla="*/ 0 h 44"/>
              <a:gd name="T14" fmla="*/ 196 w 196"/>
              <a:gd name="T15" fmla="*/ 44 h 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" h="44">
                <a:moveTo>
                  <a:pt x="0" y="0"/>
                </a:moveTo>
                <a:cubicBezTo>
                  <a:pt x="23" y="12"/>
                  <a:pt x="47" y="25"/>
                  <a:pt x="72" y="32"/>
                </a:cubicBezTo>
                <a:cubicBezTo>
                  <a:pt x="97" y="39"/>
                  <a:pt x="127" y="38"/>
                  <a:pt x="148" y="40"/>
                </a:cubicBezTo>
                <a:cubicBezTo>
                  <a:pt x="169" y="42"/>
                  <a:pt x="182" y="43"/>
                  <a:pt x="196" y="44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58" name="Freeform 16"/>
          <p:cNvSpPr>
            <a:spLocks/>
          </p:cNvSpPr>
          <p:nvPr/>
        </p:nvSpPr>
        <p:spPr bwMode="auto">
          <a:xfrm>
            <a:off x="5849938" y="2281238"/>
            <a:ext cx="338137" cy="204787"/>
          </a:xfrm>
          <a:custGeom>
            <a:avLst/>
            <a:gdLst>
              <a:gd name="T0" fmla="*/ 0 w 144"/>
              <a:gd name="T1" fmla="*/ 0 h 116"/>
              <a:gd name="T2" fmla="*/ 2147483647 w 144"/>
              <a:gd name="T3" fmla="*/ 2147483647 h 116"/>
              <a:gd name="T4" fmla="*/ 2147483647 w 144"/>
              <a:gd name="T5" fmla="*/ 2147483647 h 116"/>
              <a:gd name="T6" fmla="*/ 0 60000 65536"/>
              <a:gd name="T7" fmla="*/ 0 60000 65536"/>
              <a:gd name="T8" fmla="*/ 0 60000 65536"/>
              <a:gd name="T9" fmla="*/ 0 w 144"/>
              <a:gd name="T10" fmla="*/ 0 h 116"/>
              <a:gd name="T11" fmla="*/ 144 w 144"/>
              <a:gd name="T12" fmla="*/ 116 h 1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116">
                <a:moveTo>
                  <a:pt x="0" y="0"/>
                </a:moveTo>
                <a:cubicBezTo>
                  <a:pt x="16" y="20"/>
                  <a:pt x="32" y="41"/>
                  <a:pt x="56" y="60"/>
                </a:cubicBezTo>
                <a:cubicBezTo>
                  <a:pt x="80" y="79"/>
                  <a:pt x="112" y="97"/>
                  <a:pt x="144" y="116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59" name="Freeform 17"/>
          <p:cNvSpPr>
            <a:spLocks/>
          </p:cNvSpPr>
          <p:nvPr/>
        </p:nvSpPr>
        <p:spPr bwMode="auto">
          <a:xfrm>
            <a:off x="3532188" y="1169988"/>
            <a:ext cx="563562" cy="368300"/>
          </a:xfrm>
          <a:custGeom>
            <a:avLst/>
            <a:gdLst>
              <a:gd name="T0" fmla="*/ 2147483647 w 355"/>
              <a:gd name="T1" fmla="*/ 0 h 324"/>
              <a:gd name="T2" fmla="*/ 2147483647 w 355"/>
              <a:gd name="T3" fmla="*/ 2147483647 h 324"/>
              <a:gd name="T4" fmla="*/ 2147483647 w 355"/>
              <a:gd name="T5" fmla="*/ 2147483647 h 324"/>
              <a:gd name="T6" fmla="*/ 2147483647 w 355"/>
              <a:gd name="T7" fmla="*/ 2147483647 h 324"/>
              <a:gd name="T8" fmla="*/ 2147483647 w 355"/>
              <a:gd name="T9" fmla="*/ 2147483647 h 324"/>
              <a:gd name="T10" fmla="*/ 2147483647 w 355"/>
              <a:gd name="T11" fmla="*/ 2147483647 h 324"/>
              <a:gd name="T12" fmla="*/ 2147483647 w 355"/>
              <a:gd name="T13" fmla="*/ 2147483647 h 324"/>
              <a:gd name="T14" fmla="*/ 2147483647 w 355"/>
              <a:gd name="T15" fmla="*/ 2147483647 h 32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5"/>
              <a:gd name="T25" fmla="*/ 0 h 324"/>
              <a:gd name="T26" fmla="*/ 355 w 355"/>
              <a:gd name="T27" fmla="*/ 324 h 32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5" h="324">
                <a:moveTo>
                  <a:pt x="355" y="0"/>
                </a:moveTo>
                <a:cubicBezTo>
                  <a:pt x="334" y="0"/>
                  <a:pt x="313" y="1"/>
                  <a:pt x="295" y="12"/>
                </a:cubicBezTo>
                <a:cubicBezTo>
                  <a:pt x="277" y="23"/>
                  <a:pt x="256" y="47"/>
                  <a:pt x="247" y="68"/>
                </a:cubicBezTo>
                <a:cubicBezTo>
                  <a:pt x="238" y="89"/>
                  <a:pt x="250" y="117"/>
                  <a:pt x="239" y="136"/>
                </a:cubicBezTo>
                <a:cubicBezTo>
                  <a:pt x="228" y="155"/>
                  <a:pt x="207" y="173"/>
                  <a:pt x="183" y="184"/>
                </a:cubicBezTo>
                <a:cubicBezTo>
                  <a:pt x="159" y="195"/>
                  <a:pt x="124" y="192"/>
                  <a:pt x="95" y="204"/>
                </a:cubicBezTo>
                <a:cubicBezTo>
                  <a:pt x="66" y="216"/>
                  <a:pt x="22" y="236"/>
                  <a:pt x="11" y="256"/>
                </a:cubicBezTo>
                <a:cubicBezTo>
                  <a:pt x="0" y="276"/>
                  <a:pt x="13" y="300"/>
                  <a:pt x="27" y="324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0" name="Freeform 18"/>
          <p:cNvSpPr>
            <a:spLocks/>
          </p:cNvSpPr>
          <p:nvPr/>
        </p:nvSpPr>
        <p:spPr bwMode="auto">
          <a:xfrm>
            <a:off x="3359150" y="1073150"/>
            <a:ext cx="704850" cy="511175"/>
          </a:xfrm>
          <a:custGeom>
            <a:avLst/>
            <a:gdLst>
              <a:gd name="T0" fmla="*/ 2147483647 w 444"/>
              <a:gd name="T1" fmla="*/ 0 h 448"/>
              <a:gd name="T2" fmla="*/ 2147483647 w 444"/>
              <a:gd name="T3" fmla="*/ 2147483647 h 448"/>
              <a:gd name="T4" fmla="*/ 2147483647 w 444"/>
              <a:gd name="T5" fmla="*/ 2147483647 h 448"/>
              <a:gd name="T6" fmla="*/ 2147483647 w 444"/>
              <a:gd name="T7" fmla="*/ 2147483647 h 448"/>
              <a:gd name="T8" fmla="*/ 2147483647 w 444"/>
              <a:gd name="T9" fmla="*/ 2147483647 h 448"/>
              <a:gd name="T10" fmla="*/ 2147483647 w 444"/>
              <a:gd name="T11" fmla="*/ 2147483647 h 448"/>
              <a:gd name="T12" fmla="*/ 0 w 444"/>
              <a:gd name="T13" fmla="*/ 2147483647 h 4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44"/>
              <a:gd name="T22" fmla="*/ 0 h 448"/>
              <a:gd name="T23" fmla="*/ 444 w 444"/>
              <a:gd name="T24" fmla="*/ 448 h 4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44" h="448">
                <a:moveTo>
                  <a:pt x="444" y="0"/>
                </a:moveTo>
                <a:cubicBezTo>
                  <a:pt x="427" y="18"/>
                  <a:pt x="411" y="37"/>
                  <a:pt x="392" y="44"/>
                </a:cubicBezTo>
                <a:cubicBezTo>
                  <a:pt x="373" y="51"/>
                  <a:pt x="356" y="37"/>
                  <a:pt x="328" y="44"/>
                </a:cubicBezTo>
                <a:cubicBezTo>
                  <a:pt x="300" y="51"/>
                  <a:pt x="256" y="59"/>
                  <a:pt x="224" y="84"/>
                </a:cubicBezTo>
                <a:cubicBezTo>
                  <a:pt x="192" y="109"/>
                  <a:pt x="163" y="154"/>
                  <a:pt x="136" y="192"/>
                </a:cubicBezTo>
                <a:cubicBezTo>
                  <a:pt x="109" y="230"/>
                  <a:pt x="83" y="269"/>
                  <a:pt x="60" y="312"/>
                </a:cubicBezTo>
                <a:cubicBezTo>
                  <a:pt x="37" y="355"/>
                  <a:pt x="18" y="401"/>
                  <a:pt x="0" y="448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1" name="Freeform 19"/>
          <p:cNvSpPr>
            <a:spLocks/>
          </p:cNvSpPr>
          <p:nvPr/>
        </p:nvSpPr>
        <p:spPr bwMode="auto">
          <a:xfrm>
            <a:off x="3197225" y="1552575"/>
            <a:ext cx="269875" cy="273050"/>
          </a:xfrm>
          <a:custGeom>
            <a:avLst/>
            <a:gdLst>
              <a:gd name="T0" fmla="*/ 2147483647 w 171"/>
              <a:gd name="T1" fmla="*/ 0 h 240"/>
              <a:gd name="T2" fmla="*/ 2147483647 w 171"/>
              <a:gd name="T3" fmla="*/ 2147483647 h 240"/>
              <a:gd name="T4" fmla="*/ 2147483647 w 171"/>
              <a:gd name="T5" fmla="*/ 2147483647 h 240"/>
              <a:gd name="T6" fmla="*/ 2147483647 w 171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  <a:gd name="T12" fmla="*/ 0 w 171"/>
              <a:gd name="T13" fmla="*/ 0 h 240"/>
              <a:gd name="T14" fmla="*/ 171 w 171"/>
              <a:gd name="T15" fmla="*/ 240 h 2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1" h="240">
                <a:moveTo>
                  <a:pt x="171" y="0"/>
                </a:moveTo>
                <a:cubicBezTo>
                  <a:pt x="130" y="16"/>
                  <a:pt x="90" y="33"/>
                  <a:pt x="63" y="56"/>
                </a:cubicBezTo>
                <a:cubicBezTo>
                  <a:pt x="36" y="79"/>
                  <a:pt x="14" y="109"/>
                  <a:pt x="7" y="140"/>
                </a:cubicBezTo>
                <a:cubicBezTo>
                  <a:pt x="0" y="171"/>
                  <a:pt x="11" y="205"/>
                  <a:pt x="23" y="240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2" name="Freeform 20"/>
          <p:cNvSpPr>
            <a:spLocks/>
          </p:cNvSpPr>
          <p:nvPr/>
        </p:nvSpPr>
        <p:spPr bwMode="auto">
          <a:xfrm>
            <a:off x="2941638" y="1711325"/>
            <a:ext cx="366712" cy="633413"/>
          </a:xfrm>
          <a:custGeom>
            <a:avLst/>
            <a:gdLst>
              <a:gd name="T0" fmla="*/ 2147483647 w 232"/>
              <a:gd name="T1" fmla="*/ 0 h 404"/>
              <a:gd name="T2" fmla="*/ 2147483647 w 232"/>
              <a:gd name="T3" fmla="*/ 2147483647 h 404"/>
              <a:gd name="T4" fmla="*/ 2147483647 w 232"/>
              <a:gd name="T5" fmla="*/ 2147483647 h 404"/>
              <a:gd name="T6" fmla="*/ 2147483647 w 232"/>
              <a:gd name="T7" fmla="*/ 2147483647 h 404"/>
              <a:gd name="T8" fmla="*/ 2147483647 w 232"/>
              <a:gd name="T9" fmla="*/ 2147483647 h 404"/>
              <a:gd name="T10" fmla="*/ 2147483647 w 232"/>
              <a:gd name="T11" fmla="*/ 2147483647 h 404"/>
              <a:gd name="T12" fmla="*/ 2147483647 w 232"/>
              <a:gd name="T13" fmla="*/ 2147483647 h 4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2"/>
              <a:gd name="T22" fmla="*/ 0 h 404"/>
              <a:gd name="T23" fmla="*/ 232 w 232"/>
              <a:gd name="T24" fmla="*/ 404 h 40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2" h="404">
                <a:moveTo>
                  <a:pt x="232" y="0"/>
                </a:moveTo>
                <a:cubicBezTo>
                  <a:pt x="225" y="29"/>
                  <a:pt x="219" y="59"/>
                  <a:pt x="200" y="80"/>
                </a:cubicBezTo>
                <a:cubicBezTo>
                  <a:pt x="181" y="101"/>
                  <a:pt x="139" y="115"/>
                  <a:pt x="116" y="128"/>
                </a:cubicBezTo>
                <a:cubicBezTo>
                  <a:pt x="93" y="141"/>
                  <a:pt x="80" y="145"/>
                  <a:pt x="64" y="160"/>
                </a:cubicBezTo>
                <a:cubicBezTo>
                  <a:pt x="48" y="175"/>
                  <a:pt x="29" y="189"/>
                  <a:pt x="20" y="216"/>
                </a:cubicBezTo>
                <a:cubicBezTo>
                  <a:pt x="11" y="243"/>
                  <a:pt x="0" y="293"/>
                  <a:pt x="12" y="324"/>
                </a:cubicBezTo>
                <a:cubicBezTo>
                  <a:pt x="24" y="355"/>
                  <a:pt x="82" y="389"/>
                  <a:pt x="92" y="404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3" name="Freeform 21"/>
          <p:cNvSpPr>
            <a:spLocks/>
          </p:cNvSpPr>
          <p:nvPr/>
        </p:nvSpPr>
        <p:spPr bwMode="auto">
          <a:xfrm>
            <a:off x="3270250" y="1479550"/>
            <a:ext cx="277813" cy="487363"/>
          </a:xfrm>
          <a:custGeom>
            <a:avLst/>
            <a:gdLst>
              <a:gd name="T0" fmla="*/ 2147483647 w 176"/>
              <a:gd name="T1" fmla="*/ 0 h 428"/>
              <a:gd name="T2" fmla="*/ 2147483647 w 176"/>
              <a:gd name="T3" fmla="*/ 2147483647 h 428"/>
              <a:gd name="T4" fmla="*/ 2147483647 w 176"/>
              <a:gd name="T5" fmla="*/ 2147483647 h 428"/>
              <a:gd name="T6" fmla="*/ 2147483647 w 176"/>
              <a:gd name="T7" fmla="*/ 2147483647 h 428"/>
              <a:gd name="T8" fmla="*/ 2147483647 w 176"/>
              <a:gd name="T9" fmla="*/ 2147483647 h 428"/>
              <a:gd name="T10" fmla="*/ 2147483647 w 176"/>
              <a:gd name="T11" fmla="*/ 2147483647 h 428"/>
              <a:gd name="T12" fmla="*/ 2147483647 w 176"/>
              <a:gd name="T13" fmla="*/ 2147483647 h 4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6"/>
              <a:gd name="T22" fmla="*/ 0 h 428"/>
              <a:gd name="T23" fmla="*/ 176 w 176"/>
              <a:gd name="T24" fmla="*/ 428 h 4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6" h="428">
                <a:moveTo>
                  <a:pt x="161" y="0"/>
                </a:moveTo>
                <a:cubicBezTo>
                  <a:pt x="152" y="11"/>
                  <a:pt x="144" y="22"/>
                  <a:pt x="145" y="52"/>
                </a:cubicBezTo>
                <a:cubicBezTo>
                  <a:pt x="146" y="82"/>
                  <a:pt x="176" y="139"/>
                  <a:pt x="165" y="180"/>
                </a:cubicBezTo>
                <a:cubicBezTo>
                  <a:pt x="154" y="221"/>
                  <a:pt x="100" y="277"/>
                  <a:pt x="81" y="300"/>
                </a:cubicBezTo>
                <a:cubicBezTo>
                  <a:pt x="62" y="323"/>
                  <a:pt x="66" y="309"/>
                  <a:pt x="53" y="316"/>
                </a:cubicBezTo>
                <a:cubicBezTo>
                  <a:pt x="40" y="323"/>
                  <a:pt x="10" y="321"/>
                  <a:pt x="5" y="340"/>
                </a:cubicBezTo>
                <a:cubicBezTo>
                  <a:pt x="0" y="359"/>
                  <a:pt x="10" y="393"/>
                  <a:pt x="21" y="428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4" name="Freeform 22"/>
          <p:cNvSpPr>
            <a:spLocks/>
          </p:cNvSpPr>
          <p:nvPr/>
        </p:nvSpPr>
        <p:spPr bwMode="auto">
          <a:xfrm>
            <a:off x="3275013" y="1738313"/>
            <a:ext cx="428625" cy="420687"/>
          </a:xfrm>
          <a:custGeom>
            <a:avLst/>
            <a:gdLst>
              <a:gd name="T0" fmla="*/ 2147483647 w 271"/>
              <a:gd name="T1" fmla="*/ 0 h 368"/>
              <a:gd name="T2" fmla="*/ 2147483647 w 271"/>
              <a:gd name="T3" fmla="*/ 2147483647 h 368"/>
              <a:gd name="T4" fmla="*/ 2147483647 w 271"/>
              <a:gd name="T5" fmla="*/ 2147483647 h 368"/>
              <a:gd name="T6" fmla="*/ 2147483647 w 271"/>
              <a:gd name="T7" fmla="*/ 2147483647 h 368"/>
              <a:gd name="T8" fmla="*/ 2147483647 w 271"/>
              <a:gd name="T9" fmla="*/ 2147483647 h 368"/>
              <a:gd name="T10" fmla="*/ 2147483647 w 271"/>
              <a:gd name="T11" fmla="*/ 2147483647 h 3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1"/>
              <a:gd name="T19" fmla="*/ 0 h 368"/>
              <a:gd name="T20" fmla="*/ 271 w 271"/>
              <a:gd name="T21" fmla="*/ 368 h 3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1" h="368">
                <a:moveTo>
                  <a:pt x="242" y="0"/>
                </a:moveTo>
                <a:cubicBezTo>
                  <a:pt x="256" y="29"/>
                  <a:pt x="271" y="59"/>
                  <a:pt x="254" y="92"/>
                </a:cubicBezTo>
                <a:cubicBezTo>
                  <a:pt x="237" y="125"/>
                  <a:pt x="167" y="174"/>
                  <a:pt x="138" y="196"/>
                </a:cubicBezTo>
                <a:cubicBezTo>
                  <a:pt x="109" y="218"/>
                  <a:pt x="99" y="212"/>
                  <a:pt x="78" y="224"/>
                </a:cubicBezTo>
                <a:cubicBezTo>
                  <a:pt x="57" y="236"/>
                  <a:pt x="20" y="244"/>
                  <a:pt x="10" y="268"/>
                </a:cubicBezTo>
                <a:cubicBezTo>
                  <a:pt x="0" y="292"/>
                  <a:pt x="9" y="330"/>
                  <a:pt x="18" y="368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5" name="Freeform 23"/>
          <p:cNvSpPr>
            <a:spLocks/>
          </p:cNvSpPr>
          <p:nvPr/>
        </p:nvSpPr>
        <p:spPr bwMode="auto">
          <a:xfrm>
            <a:off x="3417888" y="2193925"/>
            <a:ext cx="215900" cy="169863"/>
          </a:xfrm>
          <a:custGeom>
            <a:avLst/>
            <a:gdLst>
              <a:gd name="T0" fmla="*/ 2147483647 w 136"/>
              <a:gd name="T1" fmla="*/ 2147483647 h 149"/>
              <a:gd name="T2" fmla="*/ 2147483647 w 136"/>
              <a:gd name="T3" fmla="*/ 2147483647 h 149"/>
              <a:gd name="T4" fmla="*/ 2147483647 w 136"/>
              <a:gd name="T5" fmla="*/ 2147483647 h 149"/>
              <a:gd name="T6" fmla="*/ 2147483647 w 136"/>
              <a:gd name="T7" fmla="*/ 2147483647 h 149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49"/>
              <a:gd name="T14" fmla="*/ 136 w 136"/>
              <a:gd name="T15" fmla="*/ 149 h 14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49">
                <a:moveTo>
                  <a:pt x="16" y="149"/>
                </a:moveTo>
                <a:cubicBezTo>
                  <a:pt x="8" y="124"/>
                  <a:pt x="0" y="100"/>
                  <a:pt x="4" y="77"/>
                </a:cubicBezTo>
                <a:cubicBezTo>
                  <a:pt x="8" y="54"/>
                  <a:pt x="18" y="26"/>
                  <a:pt x="40" y="13"/>
                </a:cubicBezTo>
                <a:cubicBezTo>
                  <a:pt x="62" y="0"/>
                  <a:pt x="99" y="0"/>
                  <a:pt x="136" y="1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6" name="Freeform 24"/>
          <p:cNvSpPr>
            <a:spLocks/>
          </p:cNvSpPr>
          <p:nvPr/>
        </p:nvSpPr>
        <p:spPr bwMode="auto">
          <a:xfrm>
            <a:off x="3625850" y="2076450"/>
            <a:ext cx="173038" cy="203200"/>
          </a:xfrm>
          <a:custGeom>
            <a:avLst/>
            <a:gdLst>
              <a:gd name="T0" fmla="*/ 2147483647 w 109"/>
              <a:gd name="T1" fmla="*/ 0 h 178"/>
              <a:gd name="T2" fmla="*/ 2147483647 w 109"/>
              <a:gd name="T3" fmla="*/ 2147483647 h 178"/>
              <a:gd name="T4" fmla="*/ 2147483647 w 109"/>
              <a:gd name="T5" fmla="*/ 2147483647 h 178"/>
              <a:gd name="T6" fmla="*/ 2147483647 w 109"/>
              <a:gd name="T7" fmla="*/ 2147483647 h 178"/>
              <a:gd name="T8" fmla="*/ 0 w 109"/>
              <a:gd name="T9" fmla="*/ 2147483647 h 1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"/>
              <a:gd name="T16" fmla="*/ 0 h 178"/>
              <a:gd name="T17" fmla="*/ 109 w 109"/>
              <a:gd name="T18" fmla="*/ 178 h 1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" h="178">
                <a:moveTo>
                  <a:pt x="52" y="0"/>
                </a:moveTo>
                <a:cubicBezTo>
                  <a:pt x="69" y="9"/>
                  <a:pt x="87" y="18"/>
                  <a:pt x="96" y="36"/>
                </a:cubicBezTo>
                <a:cubicBezTo>
                  <a:pt x="105" y="54"/>
                  <a:pt x="109" y="86"/>
                  <a:pt x="104" y="108"/>
                </a:cubicBezTo>
                <a:cubicBezTo>
                  <a:pt x="99" y="130"/>
                  <a:pt x="85" y="158"/>
                  <a:pt x="68" y="168"/>
                </a:cubicBezTo>
                <a:cubicBezTo>
                  <a:pt x="51" y="178"/>
                  <a:pt x="25" y="173"/>
                  <a:pt x="0" y="168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7" name="Freeform 25"/>
          <p:cNvSpPr>
            <a:spLocks/>
          </p:cNvSpPr>
          <p:nvPr/>
        </p:nvSpPr>
        <p:spPr bwMode="auto">
          <a:xfrm>
            <a:off x="3849688" y="1343025"/>
            <a:ext cx="277812" cy="473075"/>
          </a:xfrm>
          <a:custGeom>
            <a:avLst/>
            <a:gdLst>
              <a:gd name="T0" fmla="*/ 2147483647 w 175"/>
              <a:gd name="T1" fmla="*/ 2147483647 h 416"/>
              <a:gd name="T2" fmla="*/ 2147483647 w 175"/>
              <a:gd name="T3" fmla="*/ 2147483647 h 416"/>
              <a:gd name="T4" fmla="*/ 2147483647 w 175"/>
              <a:gd name="T5" fmla="*/ 2147483647 h 416"/>
              <a:gd name="T6" fmla="*/ 2147483647 w 175"/>
              <a:gd name="T7" fmla="*/ 2147483647 h 416"/>
              <a:gd name="T8" fmla="*/ 2147483647 w 175"/>
              <a:gd name="T9" fmla="*/ 0 h 4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5"/>
              <a:gd name="T16" fmla="*/ 0 h 416"/>
              <a:gd name="T17" fmla="*/ 175 w 175"/>
              <a:gd name="T18" fmla="*/ 416 h 4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5" h="416">
                <a:moveTo>
                  <a:pt x="19" y="416"/>
                </a:moveTo>
                <a:cubicBezTo>
                  <a:pt x="9" y="382"/>
                  <a:pt x="0" y="348"/>
                  <a:pt x="7" y="312"/>
                </a:cubicBezTo>
                <a:cubicBezTo>
                  <a:pt x="14" y="276"/>
                  <a:pt x="36" y="229"/>
                  <a:pt x="59" y="200"/>
                </a:cubicBezTo>
                <a:cubicBezTo>
                  <a:pt x="82" y="171"/>
                  <a:pt x="128" y="169"/>
                  <a:pt x="147" y="136"/>
                </a:cubicBezTo>
                <a:cubicBezTo>
                  <a:pt x="166" y="103"/>
                  <a:pt x="170" y="51"/>
                  <a:pt x="175" y="0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8" name="Freeform 26"/>
          <p:cNvSpPr>
            <a:spLocks/>
          </p:cNvSpPr>
          <p:nvPr/>
        </p:nvSpPr>
        <p:spPr bwMode="auto">
          <a:xfrm>
            <a:off x="2932113" y="2339975"/>
            <a:ext cx="985837" cy="503238"/>
          </a:xfrm>
          <a:custGeom>
            <a:avLst/>
            <a:gdLst>
              <a:gd name="T0" fmla="*/ 2147483647 w 622"/>
              <a:gd name="T1" fmla="*/ 2147483647 h 442"/>
              <a:gd name="T2" fmla="*/ 2147483647 w 622"/>
              <a:gd name="T3" fmla="*/ 2147483647 h 442"/>
              <a:gd name="T4" fmla="*/ 2147483647 w 622"/>
              <a:gd name="T5" fmla="*/ 2147483647 h 442"/>
              <a:gd name="T6" fmla="*/ 2147483647 w 622"/>
              <a:gd name="T7" fmla="*/ 2147483647 h 442"/>
              <a:gd name="T8" fmla="*/ 2147483647 w 622"/>
              <a:gd name="T9" fmla="*/ 2147483647 h 442"/>
              <a:gd name="T10" fmla="*/ 2147483647 w 622"/>
              <a:gd name="T11" fmla="*/ 2147483647 h 442"/>
              <a:gd name="T12" fmla="*/ 2147483647 w 622"/>
              <a:gd name="T13" fmla="*/ 2147483647 h 442"/>
              <a:gd name="T14" fmla="*/ 2147483647 w 622"/>
              <a:gd name="T15" fmla="*/ 2147483647 h 442"/>
              <a:gd name="T16" fmla="*/ 2147483647 w 622"/>
              <a:gd name="T17" fmla="*/ 2147483647 h 442"/>
              <a:gd name="T18" fmla="*/ 2147483647 w 622"/>
              <a:gd name="T19" fmla="*/ 2147483647 h 442"/>
              <a:gd name="T20" fmla="*/ 2147483647 w 622"/>
              <a:gd name="T21" fmla="*/ 2147483647 h 442"/>
              <a:gd name="T22" fmla="*/ 2147483647 w 622"/>
              <a:gd name="T23" fmla="*/ 2147483647 h 442"/>
              <a:gd name="T24" fmla="*/ 2147483647 w 622"/>
              <a:gd name="T25" fmla="*/ 2147483647 h 442"/>
              <a:gd name="T26" fmla="*/ 2147483647 w 622"/>
              <a:gd name="T27" fmla="*/ 2147483647 h 442"/>
              <a:gd name="T28" fmla="*/ 2147483647 w 622"/>
              <a:gd name="T29" fmla="*/ 2147483647 h 442"/>
              <a:gd name="T30" fmla="*/ 2147483647 w 622"/>
              <a:gd name="T31" fmla="*/ 2147483647 h 442"/>
              <a:gd name="T32" fmla="*/ 2147483647 w 622"/>
              <a:gd name="T33" fmla="*/ 2147483647 h 442"/>
              <a:gd name="T34" fmla="*/ 2147483647 w 622"/>
              <a:gd name="T35" fmla="*/ 2147483647 h 442"/>
              <a:gd name="T36" fmla="*/ 2147483647 w 622"/>
              <a:gd name="T37" fmla="*/ 2147483647 h 442"/>
              <a:gd name="T38" fmla="*/ 2147483647 w 622"/>
              <a:gd name="T39" fmla="*/ 2147483647 h 442"/>
              <a:gd name="T40" fmla="*/ 2147483647 w 622"/>
              <a:gd name="T41" fmla="*/ 2147483647 h 442"/>
              <a:gd name="T42" fmla="*/ 2147483647 w 622"/>
              <a:gd name="T43" fmla="*/ 2147483647 h 44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22"/>
              <a:gd name="T67" fmla="*/ 0 h 442"/>
              <a:gd name="T68" fmla="*/ 622 w 622"/>
              <a:gd name="T69" fmla="*/ 442 h 44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22" h="442">
                <a:moveTo>
                  <a:pt x="622" y="13"/>
                </a:moveTo>
                <a:cubicBezTo>
                  <a:pt x="608" y="32"/>
                  <a:pt x="594" y="52"/>
                  <a:pt x="574" y="65"/>
                </a:cubicBezTo>
                <a:cubicBezTo>
                  <a:pt x="554" y="78"/>
                  <a:pt x="532" y="87"/>
                  <a:pt x="502" y="89"/>
                </a:cubicBezTo>
                <a:cubicBezTo>
                  <a:pt x="472" y="91"/>
                  <a:pt x="421" y="86"/>
                  <a:pt x="394" y="77"/>
                </a:cubicBezTo>
                <a:cubicBezTo>
                  <a:pt x="367" y="68"/>
                  <a:pt x="357" y="47"/>
                  <a:pt x="338" y="37"/>
                </a:cubicBezTo>
                <a:cubicBezTo>
                  <a:pt x="319" y="27"/>
                  <a:pt x="306" y="23"/>
                  <a:pt x="282" y="17"/>
                </a:cubicBezTo>
                <a:cubicBezTo>
                  <a:pt x="258" y="11"/>
                  <a:pt x="223" y="2"/>
                  <a:pt x="194" y="1"/>
                </a:cubicBezTo>
                <a:cubicBezTo>
                  <a:pt x="165" y="0"/>
                  <a:pt x="131" y="2"/>
                  <a:pt x="106" y="9"/>
                </a:cubicBezTo>
                <a:cubicBezTo>
                  <a:pt x="81" y="16"/>
                  <a:pt x="61" y="32"/>
                  <a:pt x="46" y="45"/>
                </a:cubicBezTo>
                <a:cubicBezTo>
                  <a:pt x="31" y="58"/>
                  <a:pt x="21" y="74"/>
                  <a:pt x="14" y="89"/>
                </a:cubicBezTo>
                <a:cubicBezTo>
                  <a:pt x="7" y="104"/>
                  <a:pt x="0" y="118"/>
                  <a:pt x="6" y="133"/>
                </a:cubicBezTo>
                <a:cubicBezTo>
                  <a:pt x="12" y="148"/>
                  <a:pt x="35" y="160"/>
                  <a:pt x="50" y="177"/>
                </a:cubicBezTo>
                <a:cubicBezTo>
                  <a:pt x="65" y="194"/>
                  <a:pt x="89" y="205"/>
                  <a:pt x="98" y="233"/>
                </a:cubicBezTo>
                <a:cubicBezTo>
                  <a:pt x="107" y="261"/>
                  <a:pt x="99" y="314"/>
                  <a:pt x="106" y="345"/>
                </a:cubicBezTo>
                <a:cubicBezTo>
                  <a:pt x="113" y="376"/>
                  <a:pt x="122" y="410"/>
                  <a:pt x="138" y="421"/>
                </a:cubicBezTo>
                <a:cubicBezTo>
                  <a:pt x="154" y="432"/>
                  <a:pt x="185" y="414"/>
                  <a:pt x="202" y="413"/>
                </a:cubicBezTo>
                <a:cubicBezTo>
                  <a:pt x="219" y="412"/>
                  <a:pt x="221" y="410"/>
                  <a:pt x="238" y="413"/>
                </a:cubicBezTo>
                <a:cubicBezTo>
                  <a:pt x="255" y="416"/>
                  <a:pt x="287" y="424"/>
                  <a:pt x="302" y="429"/>
                </a:cubicBezTo>
                <a:cubicBezTo>
                  <a:pt x="317" y="434"/>
                  <a:pt x="311" y="442"/>
                  <a:pt x="330" y="441"/>
                </a:cubicBezTo>
                <a:cubicBezTo>
                  <a:pt x="349" y="440"/>
                  <a:pt x="391" y="436"/>
                  <a:pt x="418" y="421"/>
                </a:cubicBezTo>
                <a:cubicBezTo>
                  <a:pt x="445" y="406"/>
                  <a:pt x="463" y="371"/>
                  <a:pt x="490" y="353"/>
                </a:cubicBezTo>
                <a:cubicBezTo>
                  <a:pt x="517" y="335"/>
                  <a:pt x="549" y="324"/>
                  <a:pt x="582" y="313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69" name="Freeform 27"/>
          <p:cNvSpPr>
            <a:spLocks/>
          </p:cNvSpPr>
          <p:nvPr/>
        </p:nvSpPr>
        <p:spPr bwMode="auto">
          <a:xfrm>
            <a:off x="3278188" y="2439988"/>
            <a:ext cx="176212" cy="260350"/>
          </a:xfrm>
          <a:custGeom>
            <a:avLst/>
            <a:gdLst>
              <a:gd name="T0" fmla="*/ 2147483647 w 112"/>
              <a:gd name="T1" fmla="*/ 0 h 228"/>
              <a:gd name="T2" fmla="*/ 2147483647 w 112"/>
              <a:gd name="T3" fmla="*/ 2147483647 h 228"/>
              <a:gd name="T4" fmla="*/ 2147483647 w 112"/>
              <a:gd name="T5" fmla="*/ 2147483647 h 228"/>
              <a:gd name="T6" fmla="*/ 2147483647 w 112"/>
              <a:gd name="T7" fmla="*/ 2147483647 h 228"/>
              <a:gd name="T8" fmla="*/ 2147483647 w 112"/>
              <a:gd name="T9" fmla="*/ 2147483647 h 228"/>
              <a:gd name="T10" fmla="*/ 0 w 112"/>
              <a:gd name="T11" fmla="*/ 2147483647 h 22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2"/>
              <a:gd name="T19" fmla="*/ 0 h 228"/>
              <a:gd name="T20" fmla="*/ 112 w 112"/>
              <a:gd name="T21" fmla="*/ 228 h 22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2" h="228">
                <a:moveTo>
                  <a:pt x="112" y="0"/>
                </a:moveTo>
                <a:cubicBezTo>
                  <a:pt x="80" y="3"/>
                  <a:pt x="49" y="7"/>
                  <a:pt x="32" y="20"/>
                </a:cubicBezTo>
                <a:cubicBezTo>
                  <a:pt x="15" y="33"/>
                  <a:pt x="6" y="57"/>
                  <a:pt x="12" y="76"/>
                </a:cubicBezTo>
                <a:cubicBezTo>
                  <a:pt x="18" y="95"/>
                  <a:pt x="57" y="114"/>
                  <a:pt x="68" y="132"/>
                </a:cubicBezTo>
                <a:cubicBezTo>
                  <a:pt x="79" y="150"/>
                  <a:pt x="87" y="168"/>
                  <a:pt x="76" y="184"/>
                </a:cubicBezTo>
                <a:cubicBezTo>
                  <a:pt x="65" y="200"/>
                  <a:pt x="12" y="221"/>
                  <a:pt x="0" y="228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70" name="Freeform 28"/>
          <p:cNvSpPr>
            <a:spLocks/>
          </p:cNvSpPr>
          <p:nvPr/>
        </p:nvSpPr>
        <p:spPr bwMode="auto">
          <a:xfrm>
            <a:off x="3517900" y="2533650"/>
            <a:ext cx="539750" cy="85725"/>
          </a:xfrm>
          <a:custGeom>
            <a:avLst/>
            <a:gdLst>
              <a:gd name="T0" fmla="*/ 0 w 340"/>
              <a:gd name="T1" fmla="*/ 2147483647 h 76"/>
              <a:gd name="T2" fmla="*/ 2147483647 w 340"/>
              <a:gd name="T3" fmla="*/ 2147483647 h 76"/>
              <a:gd name="T4" fmla="*/ 2147483647 w 340"/>
              <a:gd name="T5" fmla="*/ 2147483647 h 76"/>
              <a:gd name="T6" fmla="*/ 2147483647 w 340"/>
              <a:gd name="T7" fmla="*/ 2147483647 h 76"/>
              <a:gd name="T8" fmla="*/ 2147483647 w 340"/>
              <a:gd name="T9" fmla="*/ 2147483647 h 76"/>
              <a:gd name="T10" fmla="*/ 2147483647 w 340"/>
              <a:gd name="T11" fmla="*/ 2147483647 h 76"/>
              <a:gd name="T12" fmla="*/ 2147483647 w 340"/>
              <a:gd name="T13" fmla="*/ 2147483647 h 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40"/>
              <a:gd name="T22" fmla="*/ 0 h 76"/>
              <a:gd name="T23" fmla="*/ 340 w 340"/>
              <a:gd name="T24" fmla="*/ 76 h 7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40" h="76">
                <a:moveTo>
                  <a:pt x="0" y="55"/>
                </a:moveTo>
                <a:cubicBezTo>
                  <a:pt x="6" y="41"/>
                  <a:pt x="12" y="27"/>
                  <a:pt x="28" y="19"/>
                </a:cubicBezTo>
                <a:cubicBezTo>
                  <a:pt x="44" y="11"/>
                  <a:pt x="79" y="0"/>
                  <a:pt x="96" y="7"/>
                </a:cubicBezTo>
                <a:cubicBezTo>
                  <a:pt x="113" y="14"/>
                  <a:pt x="115" y="52"/>
                  <a:pt x="128" y="63"/>
                </a:cubicBezTo>
                <a:cubicBezTo>
                  <a:pt x="141" y="74"/>
                  <a:pt x="155" y="76"/>
                  <a:pt x="176" y="71"/>
                </a:cubicBezTo>
                <a:cubicBezTo>
                  <a:pt x="197" y="66"/>
                  <a:pt x="225" y="46"/>
                  <a:pt x="252" y="35"/>
                </a:cubicBezTo>
                <a:cubicBezTo>
                  <a:pt x="279" y="24"/>
                  <a:pt x="309" y="15"/>
                  <a:pt x="340" y="7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71" name="Freeform 29"/>
          <p:cNvSpPr>
            <a:spLocks/>
          </p:cNvSpPr>
          <p:nvPr/>
        </p:nvSpPr>
        <p:spPr bwMode="auto">
          <a:xfrm>
            <a:off x="3195638" y="2819400"/>
            <a:ext cx="665162" cy="407988"/>
          </a:xfrm>
          <a:custGeom>
            <a:avLst/>
            <a:gdLst>
              <a:gd name="T0" fmla="*/ 2147483647 w 420"/>
              <a:gd name="T1" fmla="*/ 0 h 359"/>
              <a:gd name="T2" fmla="*/ 2147483647 w 420"/>
              <a:gd name="T3" fmla="*/ 2147483647 h 359"/>
              <a:gd name="T4" fmla="*/ 2147483647 w 420"/>
              <a:gd name="T5" fmla="*/ 2147483647 h 359"/>
              <a:gd name="T6" fmla="*/ 2147483647 w 420"/>
              <a:gd name="T7" fmla="*/ 2147483647 h 359"/>
              <a:gd name="T8" fmla="*/ 2147483647 w 420"/>
              <a:gd name="T9" fmla="*/ 2147483647 h 359"/>
              <a:gd name="T10" fmla="*/ 2147483647 w 420"/>
              <a:gd name="T11" fmla="*/ 2147483647 h 359"/>
              <a:gd name="T12" fmla="*/ 2147483647 w 420"/>
              <a:gd name="T13" fmla="*/ 2147483647 h 359"/>
              <a:gd name="T14" fmla="*/ 2147483647 w 420"/>
              <a:gd name="T15" fmla="*/ 2147483647 h 359"/>
              <a:gd name="T16" fmla="*/ 2147483647 w 420"/>
              <a:gd name="T17" fmla="*/ 2147483647 h 359"/>
              <a:gd name="T18" fmla="*/ 2147483647 w 420"/>
              <a:gd name="T19" fmla="*/ 2147483647 h 359"/>
              <a:gd name="T20" fmla="*/ 2147483647 w 420"/>
              <a:gd name="T21" fmla="*/ 2147483647 h 359"/>
              <a:gd name="T22" fmla="*/ 2147483647 w 420"/>
              <a:gd name="T23" fmla="*/ 2147483647 h 3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20"/>
              <a:gd name="T37" fmla="*/ 0 h 359"/>
              <a:gd name="T38" fmla="*/ 420 w 420"/>
              <a:gd name="T39" fmla="*/ 359 h 3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20" h="359">
                <a:moveTo>
                  <a:pt x="92" y="0"/>
                </a:moveTo>
                <a:cubicBezTo>
                  <a:pt x="73" y="10"/>
                  <a:pt x="55" y="21"/>
                  <a:pt x="44" y="36"/>
                </a:cubicBezTo>
                <a:cubicBezTo>
                  <a:pt x="33" y="51"/>
                  <a:pt x="27" y="73"/>
                  <a:pt x="28" y="92"/>
                </a:cubicBezTo>
                <a:cubicBezTo>
                  <a:pt x="29" y="111"/>
                  <a:pt x="48" y="129"/>
                  <a:pt x="48" y="152"/>
                </a:cubicBezTo>
                <a:cubicBezTo>
                  <a:pt x="48" y="175"/>
                  <a:pt x="35" y="212"/>
                  <a:pt x="28" y="232"/>
                </a:cubicBezTo>
                <a:cubicBezTo>
                  <a:pt x="21" y="252"/>
                  <a:pt x="10" y="257"/>
                  <a:pt x="8" y="272"/>
                </a:cubicBezTo>
                <a:cubicBezTo>
                  <a:pt x="6" y="287"/>
                  <a:pt x="0" y="310"/>
                  <a:pt x="16" y="324"/>
                </a:cubicBezTo>
                <a:cubicBezTo>
                  <a:pt x="32" y="338"/>
                  <a:pt x="76" y="359"/>
                  <a:pt x="104" y="356"/>
                </a:cubicBezTo>
                <a:cubicBezTo>
                  <a:pt x="132" y="353"/>
                  <a:pt x="160" y="321"/>
                  <a:pt x="184" y="304"/>
                </a:cubicBezTo>
                <a:cubicBezTo>
                  <a:pt x="208" y="287"/>
                  <a:pt x="226" y="267"/>
                  <a:pt x="248" y="256"/>
                </a:cubicBezTo>
                <a:cubicBezTo>
                  <a:pt x="270" y="245"/>
                  <a:pt x="287" y="235"/>
                  <a:pt x="316" y="236"/>
                </a:cubicBezTo>
                <a:cubicBezTo>
                  <a:pt x="345" y="237"/>
                  <a:pt x="382" y="248"/>
                  <a:pt x="420" y="260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72" name="Freeform 30"/>
          <p:cNvSpPr>
            <a:spLocks/>
          </p:cNvSpPr>
          <p:nvPr/>
        </p:nvSpPr>
        <p:spPr bwMode="auto">
          <a:xfrm>
            <a:off x="3763963" y="3152775"/>
            <a:ext cx="452437" cy="60325"/>
          </a:xfrm>
          <a:custGeom>
            <a:avLst/>
            <a:gdLst>
              <a:gd name="T0" fmla="*/ 2147483647 w 285"/>
              <a:gd name="T1" fmla="*/ 0 h 54"/>
              <a:gd name="T2" fmla="*/ 2147483647 w 285"/>
              <a:gd name="T3" fmla="*/ 2147483647 h 54"/>
              <a:gd name="T4" fmla="*/ 2147483647 w 285"/>
              <a:gd name="T5" fmla="*/ 2147483647 h 54"/>
              <a:gd name="T6" fmla="*/ 2147483647 w 285"/>
              <a:gd name="T7" fmla="*/ 2147483647 h 54"/>
              <a:gd name="T8" fmla="*/ 2147483647 w 285"/>
              <a:gd name="T9" fmla="*/ 2147483647 h 54"/>
              <a:gd name="T10" fmla="*/ 2147483647 w 285"/>
              <a:gd name="T11" fmla="*/ 2147483647 h 54"/>
              <a:gd name="T12" fmla="*/ 2147483647 w 285"/>
              <a:gd name="T13" fmla="*/ 2147483647 h 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85"/>
              <a:gd name="T22" fmla="*/ 0 h 54"/>
              <a:gd name="T23" fmla="*/ 285 w 285"/>
              <a:gd name="T24" fmla="*/ 54 h 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85" h="54">
                <a:moveTo>
                  <a:pt x="49" y="0"/>
                </a:moveTo>
                <a:cubicBezTo>
                  <a:pt x="40" y="3"/>
                  <a:pt x="32" y="6"/>
                  <a:pt x="25" y="12"/>
                </a:cubicBezTo>
                <a:cubicBezTo>
                  <a:pt x="18" y="18"/>
                  <a:pt x="0" y="29"/>
                  <a:pt x="9" y="36"/>
                </a:cubicBezTo>
                <a:cubicBezTo>
                  <a:pt x="18" y="43"/>
                  <a:pt x="56" y="54"/>
                  <a:pt x="77" y="52"/>
                </a:cubicBezTo>
                <a:cubicBezTo>
                  <a:pt x="98" y="50"/>
                  <a:pt x="112" y="32"/>
                  <a:pt x="133" y="24"/>
                </a:cubicBezTo>
                <a:cubicBezTo>
                  <a:pt x="154" y="16"/>
                  <a:pt x="176" y="6"/>
                  <a:pt x="201" y="4"/>
                </a:cubicBezTo>
                <a:cubicBezTo>
                  <a:pt x="226" y="2"/>
                  <a:pt x="255" y="7"/>
                  <a:pt x="285" y="12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73" name="Freeform 31"/>
          <p:cNvSpPr>
            <a:spLocks/>
          </p:cNvSpPr>
          <p:nvPr/>
        </p:nvSpPr>
        <p:spPr bwMode="auto">
          <a:xfrm>
            <a:off x="3417888" y="3219450"/>
            <a:ext cx="665162" cy="223838"/>
          </a:xfrm>
          <a:custGeom>
            <a:avLst/>
            <a:gdLst>
              <a:gd name="T0" fmla="*/ 0 w 420"/>
              <a:gd name="T1" fmla="*/ 0 h 196"/>
              <a:gd name="T2" fmla="*/ 2147483647 w 420"/>
              <a:gd name="T3" fmla="*/ 2147483647 h 196"/>
              <a:gd name="T4" fmla="*/ 2147483647 w 420"/>
              <a:gd name="T5" fmla="*/ 2147483647 h 196"/>
              <a:gd name="T6" fmla="*/ 2147483647 w 420"/>
              <a:gd name="T7" fmla="*/ 2147483647 h 196"/>
              <a:gd name="T8" fmla="*/ 2147483647 w 420"/>
              <a:gd name="T9" fmla="*/ 2147483647 h 196"/>
              <a:gd name="T10" fmla="*/ 2147483647 w 420"/>
              <a:gd name="T11" fmla="*/ 2147483647 h 196"/>
              <a:gd name="T12" fmla="*/ 2147483647 w 420"/>
              <a:gd name="T13" fmla="*/ 2147483647 h 196"/>
              <a:gd name="T14" fmla="*/ 2147483647 w 420"/>
              <a:gd name="T15" fmla="*/ 2147483647 h 196"/>
              <a:gd name="T16" fmla="*/ 2147483647 w 420"/>
              <a:gd name="T17" fmla="*/ 2147483647 h 196"/>
              <a:gd name="T18" fmla="*/ 2147483647 w 420"/>
              <a:gd name="T19" fmla="*/ 2147483647 h 196"/>
              <a:gd name="T20" fmla="*/ 2147483647 w 420"/>
              <a:gd name="T21" fmla="*/ 2147483647 h 196"/>
              <a:gd name="T22" fmla="*/ 2147483647 w 420"/>
              <a:gd name="T23" fmla="*/ 2147483647 h 19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20"/>
              <a:gd name="T37" fmla="*/ 0 h 196"/>
              <a:gd name="T38" fmla="*/ 420 w 420"/>
              <a:gd name="T39" fmla="*/ 196 h 19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20" h="196">
                <a:moveTo>
                  <a:pt x="0" y="0"/>
                </a:moveTo>
                <a:cubicBezTo>
                  <a:pt x="7" y="22"/>
                  <a:pt x="14" y="45"/>
                  <a:pt x="24" y="56"/>
                </a:cubicBezTo>
                <a:cubicBezTo>
                  <a:pt x="34" y="67"/>
                  <a:pt x="49" y="66"/>
                  <a:pt x="60" y="68"/>
                </a:cubicBezTo>
                <a:cubicBezTo>
                  <a:pt x="71" y="70"/>
                  <a:pt x="80" y="61"/>
                  <a:pt x="92" y="68"/>
                </a:cubicBezTo>
                <a:cubicBezTo>
                  <a:pt x="104" y="75"/>
                  <a:pt x="124" y="96"/>
                  <a:pt x="132" y="112"/>
                </a:cubicBezTo>
                <a:cubicBezTo>
                  <a:pt x="140" y="128"/>
                  <a:pt x="137" y="151"/>
                  <a:pt x="140" y="164"/>
                </a:cubicBezTo>
                <a:cubicBezTo>
                  <a:pt x="143" y="177"/>
                  <a:pt x="142" y="184"/>
                  <a:pt x="152" y="188"/>
                </a:cubicBezTo>
                <a:cubicBezTo>
                  <a:pt x="162" y="192"/>
                  <a:pt x="180" y="191"/>
                  <a:pt x="200" y="188"/>
                </a:cubicBezTo>
                <a:cubicBezTo>
                  <a:pt x="220" y="185"/>
                  <a:pt x="251" y="167"/>
                  <a:pt x="272" y="168"/>
                </a:cubicBezTo>
                <a:cubicBezTo>
                  <a:pt x="293" y="169"/>
                  <a:pt x="311" y="188"/>
                  <a:pt x="328" y="192"/>
                </a:cubicBezTo>
                <a:cubicBezTo>
                  <a:pt x="345" y="196"/>
                  <a:pt x="357" y="195"/>
                  <a:pt x="372" y="192"/>
                </a:cubicBezTo>
                <a:cubicBezTo>
                  <a:pt x="387" y="189"/>
                  <a:pt x="412" y="179"/>
                  <a:pt x="420" y="176"/>
                </a:cubicBezTo>
              </a:path>
            </a:pathLst>
          </a:custGeom>
          <a:noFill/>
          <a:ln w="1905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74" name="Oval 32"/>
          <p:cNvSpPr>
            <a:spLocks noChangeArrowheads="1"/>
          </p:cNvSpPr>
          <p:nvPr/>
        </p:nvSpPr>
        <p:spPr bwMode="auto">
          <a:xfrm>
            <a:off x="4843463" y="2836863"/>
            <a:ext cx="436562" cy="315912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75" name="Oval 33"/>
          <p:cNvSpPr>
            <a:spLocks noChangeArrowheads="1"/>
          </p:cNvSpPr>
          <p:nvPr/>
        </p:nvSpPr>
        <p:spPr bwMode="auto">
          <a:xfrm>
            <a:off x="4937125" y="2576513"/>
            <a:ext cx="255588" cy="808037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76" name="Oval 34"/>
          <p:cNvSpPr>
            <a:spLocks noChangeArrowheads="1"/>
          </p:cNvSpPr>
          <p:nvPr/>
        </p:nvSpPr>
        <p:spPr bwMode="auto">
          <a:xfrm rot="2908314">
            <a:off x="4908551" y="2362200"/>
            <a:ext cx="303212" cy="1258887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77" name="Oval 35"/>
          <p:cNvSpPr>
            <a:spLocks noChangeArrowheads="1"/>
          </p:cNvSpPr>
          <p:nvPr/>
        </p:nvSpPr>
        <p:spPr bwMode="auto">
          <a:xfrm rot="-2595567">
            <a:off x="4868863" y="2552700"/>
            <a:ext cx="422275" cy="90487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78" name="Oval 36"/>
          <p:cNvSpPr>
            <a:spLocks noChangeArrowheads="1"/>
          </p:cNvSpPr>
          <p:nvPr/>
        </p:nvSpPr>
        <p:spPr bwMode="auto">
          <a:xfrm rot="5245525">
            <a:off x="4947443" y="2367757"/>
            <a:ext cx="303213" cy="1257300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79" name="Oval 37"/>
          <p:cNvSpPr>
            <a:spLocks noChangeAspect="1" noChangeArrowheads="1"/>
          </p:cNvSpPr>
          <p:nvPr/>
        </p:nvSpPr>
        <p:spPr bwMode="auto">
          <a:xfrm>
            <a:off x="4665663" y="2641600"/>
            <a:ext cx="53975" cy="38100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0" name="Oval 38"/>
          <p:cNvSpPr>
            <a:spLocks noChangeAspect="1" noChangeArrowheads="1"/>
          </p:cNvSpPr>
          <p:nvPr/>
        </p:nvSpPr>
        <p:spPr bwMode="auto">
          <a:xfrm>
            <a:off x="4525963" y="3073400"/>
            <a:ext cx="53975" cy="39688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1" name="Oval 39"/>
          <p:cNvSpPr>
            <a:spLocks noChangeAspect="1" noChangeArrowheads="1"/>
          </p:cNvSpPr>
          <p:nvPr/>
        </p:nvSpPr>
        <p:spPr bwMode="auto">
          <a:xfrm>
            <a:off x="5033963" y="2979738"/>
            <a:ext cx="53975" cy="36512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2" name="Oval 40"/>
          <p:cNvSpPr>
            <a:spLocks noChangeAspect="1" noChangeArrowheads="1"/>
          </p:cNvSpPr>
          <p:nvPr/>
        </p:nvSpPr>
        <p:spPr bwMode="auto">
          <a:xfrm>
            <a:off x="5514975" y="2746375"/>
            <a:ext cx="53975" cy="38100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3" name="Oval 41"/>
          <p:cNvSpPr>
            <a:spLocks noChangeAspect="1" noChangeArrowheads="1"/>
          </p:cNvSpPr>
          <p:nvPr/>
        </p:nvSpPr>
        <p:spPr bwMode="auto">
          <a:xfrm>
            <a:off x="5103813" y="3297238"/>
            <a:ext cx="52387" cy="38100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4" name="Oval 42"/>
          <p:cNvSpPr>
            <a:spLocks noChangeAspect="1" noChangeArrowheads="1"/>
          </p:cNvSpPr>
          <p:nvPr/>
        </p:nvSpPr>
        <p:spPr bwMode="auto">
          <a:xfrm>
            <a:off x="5319713" y="3311525"/>
            <a:ext cx="52387" cy="38100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5" name="Oval 43"/>
          <p:cNvSpPr>
            <a:spLocks noChangeAspect="1" noChangeArrowheads="1"/>
          </p:cNvSpPr>
          <p:nvPr/>
        </p:nvSpPr>
        <p:spPr bwMode="auto">
          <a:xfrm>
            <a:off x="4570413" y="3197225"/>
            <a:ext cx="55562" cy="39688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6" name="Oval 44"/>
          <p:cNvSpPr>
            <a:spLocks noChangeAspect="1" noChangeArrowheads="1"/>
          </p:cNvSpPr>
          <p:nvPr/>
        </p:nvSpPr>
        <p:spPr bwMode="auto">
          <a:xfrm>
            <a:off x="5578475" y="2878138"/>
            <a:ext cx="53975" cy="39687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7" name="Oval 45"/>
          <p:cNvSpPr>
            <a:spLocks noChangeAspect="1" noChangeArrowheads="1"/>
          </p:cNvSpPr>
          <p:nvPr/>
        </p:nvSpPr>
        <p:spPr bwMode="auto">
          <a:xfrm>
            <a:off x="4957763" y="2636838"/>
            <a:ext cx="53975" cy="38100"/>
          </a:xfrm>
          <a:prstGeom prst="ellipse">
            <a:avLst/>
          </a:prstGeom>
          <a:solidFill>
            <a:srgbClr val="29292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88" name="Freeform 46"/>
          <p:cNvSpPr>
            <a:spLocks/>
          </p:cNvSpPr>
          <p:nvPr/>
        </p:nvSpPr>
        <p:spPr bwMode="auto">
          <a:xfrm>
            <a:off x="4232275" y="1600200"/>
            <a:ext cx="712788" cy="868363"/>
          </a:xfrm>
          <a:custGeom>
            <a:avLst/>
            <a:gdLst>
              <a:gd name="T0" fmla="*/ 2147483647 w 450"/>
              <a:gd name="T1" fmla="*/ 2147483647 h 761"/>
              <a:gd name="T2" fmla="*/ 2147483647 w 450"/>
              <a:gd name="T3" fmla="*/ 2147483647 h 761"/>
              <a:gd name="T4" fmla="*/ 2147483647 w 450"/>
              <a:gd name="T5" fmla="*/ 2147483647 h 761"/>
              <a:gd name="T6" fmla="*/ 2147483647 w 450"/>
              <a:gd name="T7" fmla="*/ 2147483647 h 761"/>
              <a:gd name="T8" fmla="*/ 2147483647 w 450"/>
              <a:gd name="T9" fmla="*/ 2147483647 h 761"/>
              <a:gd name="T10" fmla="*/ 2147483647 w 450"/>
              <a:gd name="T11" fmla="*/ 2147483647 h 761"/>
              <a:gd name="T12" fmla="*/ 2147483647 w 450"/>
              <a:gd name="T13" fmla="*/ 2147483647 h 761"/>
              <a:gd name="T14" fmla="*/ 2147483647 w 450"/>
              <a:gd name="T15" fmla="*/ 2147483647 h 761"/>
              <a:gd name="T16" fmla="*/ 2147483647 w 450"/>
              <a:gd name="T17" fmla="*/ 2147483647 h 761"/>
              <a:gd name="T18" fmla="*/ 2147483647 w 450"/>
              <a:gd name="T19" fmla="*/ 2147483647 h 761"/>
              <a:gd name="T20" fmla="*/ 2147483647 w 450"/>
              <a:gd name="T21" fmla="*/ 2147483647 h 761"/>
              <a:gd name="T22" fmla="*/ 2147483647 w 450"/>
              <a:gd name="T23" fmla="*/ 2147483647 h 761"/>
              <a:gd name="T24" fmla="*/ 2147483647 w 450"/>
              <a:gd name="T25" fmla="*/ 2147483647 h 761"/>
              <a:gd name="T26" fmla="*/ 2147483647 w 450"/>
              <a:gd name="T27" fmla="*/ 2147483647 h 761"/>
              <a:gd name="T28" fmla="*/ 2147483647 w 450"/>
              <a:gd name="T29" fmla="*/ 2147483647 h 761"/>
              <a:gd name="T30" fmla="*/ 2147483647 w 450"/>
              <a:gd name="T31" fmla="*/ 2147483647 h 76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50"/>
              <a:gd name="T49" fmla="*/ 0 h 761"/>
              <a:gd name="T50" fmla="*/ 450 w 450"/>
              <a:gd name="T51" fmla="*/ 761 h 76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50" h="761">
                <a:moveTo>
                  <a:pt x="450" y="89"/>
                </a:moveTo>
                <a:cubicBezTo>
                  <a:pt x="426" y="70"/>
                  <a:pt x="403" y="51"/>
                  <a:pt x="382" y="37"/>
                </a:cubicBezTo>
                <a:cubicBezTo>
                  <a:pt x="361" y="23"/>
                  <a:pt x="349" y="10"/>
                  <a:pt x="326" y="5"/>
                </a:cubicBezTo>
                <a:cubicBezTo>
                  <a:pt x="303" y="0"/>
                  <a:pt x="268" y="4"/>
                  <a:pt x="246" y="9"/>
                </a:cubicBezTo>
                <a:cubicBezTo>
                  <a:pt x="224" y="14"/>
                  <a:pt x="213" y="18"/>
                  <a:pt x="194" y="33"/>
                </a:cubicBezTo>
                <a:cubicBezTo>
                  <a:pt x="175" y="48"/>
                  <a:pt x="151" y="74"/>
                  <a:pt x="130" y="101"/>
                </a:cubicBezTo>
                <a:cubicBezTo>
                  <a:pt x="109" y="128"/>
                  <a:pt x="85" y="149"/>
                  <a:pt x="66" y="193"/>
                </a:cubicBezTo>
                <a:cubicBezTo>
                  <a:pt x="47" y="237"/>
                  <a:pt x="28" y="314"/>
                  <a:pt x="18" y="365"/>
                </a:cubicBezTo>
                <a:cubicBezTo>
                  <a:pt x="8" y="416"/>
                  <a:pt x="0" y="448"/>
                  <a:pt x="6" y="501"/>
                </a:cubicBezTo>
                <a:cubicBezTo>
                  <a:pt x="12" y="554"/>
                  <a:pt x="28" y="640"/>
                  <a:pt x="54" y="681"/>
                </a:cubicBezTo>
                <a:cubicBezTo>
                  <a:pt x="80" y="722"/>
                  <a:pt x="128" y="737"/>
                  <a:pt x="162" y="749"/>
                </a:cubicBezTo>
                <a:cubicBezTo>
                  <a:pt x="196" y="761"/>
                  <a:pt x="234" y="758"/>
                  <a:pt x="258" y="753"/>
                </a:cubicBezTo>
                <a:cubicBezTo>
                  <a:pt x="282" y="748"/>
                  <a:pt x="291" y="731"/>
                  <a:pt x="306" y="717"/>
                </a:cubicBezTo>
                <a:cubicBezTo>
                  <a:pt x="321" y="703"/>
                  <a:pt x="332" y="680"/>
                  <a:pt x="350" y="669"/>
                </a:cubicBezTo>
                <a:cubicBezTo>
                  <a:pt x="368" y="658"/>
                  <a:pt x="399" y="656"/>
                  <a:pt x="414" y="649"/>
                </a:cubicBezTo>
                <a:cubicBezTo>
                  <a:pt x="429" y="642"/>
                  <a:pt x="433" y="633"/>
                  <a:pt x="438" y="62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89" name="Freeform 48"/>
          <p:cNvSpPr>
            <a:spLocks/>
          </p:cNvSpPr>
          <p:nvPr/>
        </p:nvSpPr>
        <p:spPr bwMode="auto">
          <a:xfrm>
            <a:off x="4175125" y="1428750"/>
            <a:ext cx="738188" cy="1093788"/>
          </a:xfrm>
          <a:custGeom>
            <a:avLst/>
            <a:gdLst>
              <a:gd name="T0" fmla="*/ 2147483647 w 466"/>
              <a:gd name="T1" fmla="*/ 0 h 960"/>
              <a:gd name="T2" fmla="*/ 2147483647 w 466"/>
              <a:gd name="T3" fmla="*/ 2147483647 h 960"/>
              <a:gd name="T4" fmla="*/ 2147483647 w 466"/>
              <a:gd name="T5" fmla="*/ 2147483647 h 960"/>
              <a:gd name="T6" fmla="*/ 2147483647 w 466"/>
              <a:gd name="T7" fmla="*/ 2147483647 h 960"/>
              <a:gd name="T8" fmla="*/ 2147483647 w 466"/>
              <a:gd name="T9" fmla="*/ 2147483647 h 960"/>
              <a:gd name="T10" fmla="*/ 2147483647 w 466"/>
              <a:gd name="T11" fmla="*/ 2147483647 h 960"/>
              <a:gd name="T12" fmla="*/ 2147483647 w 466"/>
              <a:gd name="T13" fmla="*/ 2147483647 h 960"/>
              <a:gd name="T14" fmla="*/ 2147483647 w 466"/>
              <a:gd name="T15" fmla="*/ 2147483647 h 960"/>
              <a:gd name="T16" fmla="*/ 2147483647 w 466"/>
              <a:gd name="T17" fmla="*/ 2147483647 h 960"/>
              <a:gd name="T18" fmla="*/ 2147483647 w 466"/>
              <a:gd name="T19" fmla="*/ 2147483647 h 960"/>
              <a:gd name="T20" fmla="*/ 2147483647 w 466"/>
              <a:gd name="T21" fmla="*/ 2147483647 h 960"/>
              <a:gd name="T22" fmla="*/ 2147483647 w 466"/>
              <a:gd name="T23" fmla="*/ 2147483647 h 960"/>
              <a:gd name="T24" fmla="*/ 2147483647 w 466"/>
              <a:gd name="T25" fmla="*/ 2147483647 h 960"/>
              <a:gd name="T26" fmla="*/ 2147483647 w 466"/>
              <a:gd name="T27" fmla="*/ 2147483647 h 960"/>
              <a:gd name="T28" fmla="*/ 2147483647 w 466"/>
              <a:gd name="T29" fmla="*/ 2147483647 h 960"/>
              <a:gd name="T30" fmla="*/ 2147483647 w 466"/>
              <a:gd name="T31" fmla="*/ 2147483647 h 960"/>
              <a:gd name="T32" fmla="*/ 2147483647 w 466"/>
              <a:gd name="T33" fmla="*/ 2147483647 h 9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66"/>
              <a:gd name="T52" fmla="*/ 0 h 960"/>
              <a:gd name="T53" fmla="*/ 466 w 466"/>
              <a:gd name="T54" fmla="*/ 960 h 96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66" h="960">
                <a:moveTo>
                  <a:pt x="190" y="0"/>
                </a:moveTo>
                <a:cubicBezTo>
                  <a:pt x="183" y="20"/>
                  <a:pt x="176" y="41"/>
                  <a:pt x="174" y="60"/>
                </a:cubicBezTo>
                <a:cubicBezTo>
                  <a:pt x="172" y="79"/>
                  <a:pt x="178" y="96"/>
                  <a:pt x="178" y="112"/>
                </a:cubicBezTo>
                <a:cubicBezTo>
                  <a:pt x="178" y="128"/>
                  <a:pt x="175" y="143"/>
                  <a:pt x="174" y="156"/>
                </a:cubicBezTo>
                <a:cubicBezTo>
                  <a:pt x="173" y="169"/>
                  <a:pt x="181" y="175"/>
                  <a:pt x="174" y="188"/>
                </a:cubicBezTo>
                <a:cubicBezTo>
                  <a:pt x="167" y="201"/>
                  <a:pt x="141" y="222"/>
                  <a:pt x="130" y="236"/>
                </a:cubicBezTo>
                <a:cubicBezTo>
                  <a:pt x="119" y="250"/>
                  <a:pt x="120" y="256"/>
                  <a:pt x="110" y="272"/>
                </a:cubicBezTo>
                <a:cubicBezTo>
                  <a:pt x="100" y="288"/>
                  <a:pt x="83" y="305"/>
                  <a:pt x="70" y="332"/>
                </a:cubicBezTo>
                <a:cubicBezTo>
                  <a:pt x="57" y="359"/>
                  <a:pt x="41" y="389"/>
                  <a:pt x="30" y="432"/>
                </a:cubicBezTo>
                <a:cubicBezTo>
                  <a:pt x="19" y="475"/>
                  <a:pt x="0" y="523"/>
                  <a:pt x="2" y="592"/>
                </a:cubicBezTo>
                <a:cubicBezTo>
                  <a:pt x="4" y="661"/>
                  <a:pt x="20" y="795"/>
                  <a:pt x="42" y="848"/>
                </a:cubicBezTo>
                <a:cubicBezTo>
                  <a:pt x="64" y="901"/>
                  <a:pt x="99" y="894"/>
                  <a:pt x="134" y="912"/>
                </a:cubicBezTo>
                <a:cubicBezTo>
                  <a:pt x="169" y="930"/>
                  <a:pt x="219" y="952"/>
                  <a:pt x="250" y="956"/>
                </a:cubicBezTo>
                <a:cubicBezTo>
                  <a:pt x="281" y="960"/>
                  <a:pt x="300" y="946"/>
                  <a:pt x="318" y="936"/>
                </a:cubicBezTo>
                <a:cubicBezTo>
                  <a:pt x="336" y="926"/>
                  <a:pt x="338" y="901"/>
                  <a:pt x="358" y="896"/>
                </a:cubicBezTo>
                <a:cubicBezTo>
                  <a:pt x="378" y="891"/>
                  <a:pt x="420" y="895"/>
                  <a:pt x="438" y="904"/>
                </a:cubicBezTo>
                <a:cubicBezTo>
                  <a:pt x="456" y="913"/>
                  <a:pt x="461" y="932"/>
                  <a:pt x="466" y="952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0" name="Freeform 49"/>
          <p:cNvSpPr>
            <a:spLocks/>
          </p:cNvSpPr>
          <p:nvPr/>
        </p:nvSpPr>
        <p:spPr bwMode="auto">
          <a:xfrm>
            <a:off x="4492625" y="1446213"/>
            <a:ext cx="280988" cy="88900"/>
          </a:xfrm>
          <a:custGeom>
            <a:avLst/>
            <a:gdLst>
              <a:gd name="T0" fmla="*/ 2147483647 w 177"/>
              <a:gd name="T1" fmla="*/ 0 h 77"/>
              <a:gd name="T2" fmla="*/ 2147483647 w 177"/>
              <a:gd name="T3" fmla="*/ 2147483647 h 77"/>
              <a:gd name="T4" fmla="*/ 2147483647 w 177"/>
              <a:gd name="T5" fmla="*/ 2147483647 h 77"/>
              <a:gd name="T6" fmla="*/ 2147483647 w 177"/>
              <a:gd name="T7" fmla="*/ 2147483647 h 77"/>
              <a:gd name="T8" fmla="*/ 2147483647 w 177"/>
              <a:gd name="T9" fmla="*/ 2147483647 h 77"/>
              <a:gd name="T10" fmla="*/ 2147483647 w 177"/>
              <a:gd name="T11" fmla="*/ 2147483647 h 77"/>
              <a:gd name="T12" fmla="*/ 2147483647 w 177"/>
              <a:gd name="T13" fmla="*/ 2147483647 h 77"/>
              <a:gd name="T14" fmla="*/ 2147483647 w 177"/>
              <a:gd name="T15" fmla="*/ 0 h 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7"/>
              <a:gd name="T25" fmla="*/ 0 h 77"/>
              <a:gd name="T26" fmla="*/ 177 w 177"/>
              <a:gd name="T27" fmla="*/ 77 h 7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7" h="77">
                <a:moveTo>
                  <a:pt x="37" y="0"/>
                </a:moveTo>
                <a:cubicBezTo>
                  <a:pt x="27" y="12"/>
                  <a:pt x="18" y="24"/>
                  <a:pt x="13" y="36"/>
                </a:cubicBezTo>
                <a:cubicBezTo>
                  <a:pt x="8" y="48"/>
                  <a:pt x="0" y="67"/>
                  <a:pt x="5" y="72"/>
                </a:cubicBezTo>
                <a:cubicBezTo>
                  <a:pt x="10" y="77"/>
                  <a:pt x="34" y="69"/>
                  <a:pt x="45" y="64"/>
                </a:cubicBezTo>
                <a:cubicBezTo>
                  <a:pt x="56" y="59"/>
                  <a:pt x="61" y="51"/>
                  <a:pt x="69" y="44"/>
                </a:cubicBezTo>
                <a:cubicBezTo>
                  <a:pt x="77" y="37"/>
                  <a:pt x="84" y="27"/>
                  <a:pt x="93" y="20"/>
                </a:cubicBezTo>
                <a:cubicBezTo>
                  <a:pt x="102" y="13"/>
                  <a:pt x="111" y="7"/>
                  <a:pt x="125" y="4"/>
                </a:cubicBezTo>
                <a:cubicBezTo>
                  <a:pt x="139" y="1"/>
                  <a:pt x="167" y="2"/>
                  <a:pt x="177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1" name="Freeform 50"/>
          <p:cNvSpPr>
            <a:spLocks/>
          </p:cNvSpPr>
          <p:nvPr/>
        </p:nvSpPr>
        <p:spPr bwMode="auto">
          <a:xfrm rot="2837242">
            <a:off x="4728369" y="1540669"/>
            <a:ext cx="201612" cy="120650"/>
          </a:xfrm>
          <a:custGeom>
            <a:avLst/>
            <a:gdLst>
              <a:gd name="T0" fmla="*/ 2147483647 w 177"/>
              <a:gd name="T1" fmla="*/ 0 h 77"/>
              <a:gd name="T2" fmla="*/ 2147483647 w 177"/>
              <a:gd name="T3" fmla="*/ 2147483647 h 77"/>
              <a:gd name="T4" fmla="*/ 2147483647 w 177"/>
              <a:gd name="T5" fmla="*/ 2147483647 h 77"/>
              <a:gd name="T6" fmla="*/ 2147483647 w 177"/>
              <a:gd name="T7" fmla="*/ 2147483647 h 77"/>
              <a:gd name="T8" fmla="*/ 2147483647 w 177"/>
              <a:gd name="T9" fmla="*/ 2147483647 h 77"/>
              <a:gd name="T10" fmla="*/ 2147483647 w 177"/>
              <a:gd name="T11" fmla="*/ 2147483647 h 77"/>
              <a:gd name="T12" fmla="*/ 2147483647 w 177"/>
              <a:gd name="T13" fmla="*/ 2147483647 h 77"/>
              <a:gd name="T14" fmla="*/ 2147483647 w 177"/>
              <a:gd name="T15" fmla="*/ 0 h 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7"/>
              <a:gd name="T25" fmla="*/ 0 h 77"/>
              <a:gd name="T26" fmla="*/ 177 w 177"/>
              <a:gd name="T27" fmla="*/ 77 h 7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7" h="77">
                <a:moveTo>
                  <a:pt x="37" y="0"/>
                </a:moveTo>
                <a:cubicBezTo>
                  <a:pt x="27" y="12"/>
                  <a:pt x="18" y="24"/>
                  <a:pt x="13" y="36"/>
                </a:cubicBezTo>
                <a:cubicBezTo>
                  <a:pt x="8" y="48"/>
                  <a:pt x="0" y="67"/>
                  <a:pt x="5" y="72"/>
                </a:cubicBezTo>
                <a:cubicBezTo>
                  <a:pt x="10" y="77"/>
                  <a:pt x="34" y="69"/>
                  <a:pt x="45" y="64"/>
                </a:cubicBezTo>
                <a:cubicBezTo>
                  <a:pt x="56" y="59"/>
                  <a:pt x="61" y="51"/>
                  <a:pt x="69" y="44"/>
                </a:cubicBezTo>
                <a:cubicBezTo>
                  <a:pt x="77" y="37"/>
                  <a:pt x="84" y="27"/>
                  <a:pt x="93" y="20"/>
                </a:cubicBezTo>
                <a:cubicBezTo>
                  <a:pt x="102" y="13"/>
                  <a:pt x="111" y="7"/>
                  <a:pt x="125" y="4"/>
                </a:cubicBezTo>
                <a:cubicBezTo>
                  <a:pt x="139" y="1"/>
                  <a:pt x="167" y="2"/>
                  <a:pt x="177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2" name="Freeform 51"/>
          <p:cNvSpPr>
            <a:spLocks/>
          </p:cNvSpPr>
          <p:nvPr/>
        </p:nvSpPr>
        <p:spPr bwMode="auto">
          <a:xfrm>
            <a:off x="4533900" y="1374775"/>
            <a:ext cx="252413" cy="80963"/>
          </a:xfrm>
          <a:custGeom>
            <a:avLst/>
            <a:gdLst>
              <a:gd name="T0" fmla="*/ 0 w 160"/>
              <a:gd name="T1" fmla="*/ 2147483647 h 72"/>
              <a:gd name="T2" fmla="*/ 2147483647 w 160"/>
              <a:gd name="T3" fmla="*/ 2147483647 h 72"/>
              <a:gd name="T4" fmla="*/ 2147483647 w 160"/>
              <a:gd name="T5" fmla="*/ 2147483647 h 72"/>
              <a:gd name="T6" fmla="*/ 2147483647 w 160"/>
              <a:gd name="T7" fmla="*/ 2147483647 h 72"/>
              <a:gd name="T8" fmla="*/ 2147483647 w 160"/>
              <a:gd name="T9" fmla="*/ 0 h 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"/>
              <a:gd name="T16" fmla="*/ 0 h 72"/>
              <a:gd name="T17" fmla="*/ 160 w 160"/>
              <a:gd name="T18" fmla="*/ 72 h 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" h="72">
                <a:moveTo>
                  <a:pt x="0" y="72"/>
                </a:moveTo>
                <a:cubicBezTo>
                  <a:pt x="9" y="70"/>
                  <a:pt x="19" y="68"/>
                  <a:pt x="36" y="60"/>
                </a:cubicBezTo>
                <a:cubicBezTo>
                  <a:pt x="53" y="52"/>
                  <a:pt x="87" y="33"/>
                  <a:pt x="104" y="24"/>
                </a:cubicBezTo>
                <a:cubicBezTo>
                  <a:pt x="121" y="15"/>
                  <a:pt x="127" y="12"/>
                  <a:pt x="136" y="8"/>
                </a:cubicBezTo>
                <a:cubicBezTo>
                  <a:pt x="145" y="4"/>
                  <a:pt x="152" y="2"/>
                  <a:pt x="160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3" name="Freeform 52"/>
          <p:cNvSpPr>
            <a:spLocks/>
          </p:cNvSpPr>
          <p:nvPr/>
        </p:nvSpPr>
        <p:spPr bwMode="auto">
          <a:xfrm>
            <a:off x="4379913" y="1282700"/>
            <a:ext cx="82550" cy="141288"/>
          </a:xfrm>
          <a:custGeom>
            <a:avLst/>
            <a:gdLst>
              <a:gd name="T0" fmla="*/ 2147483647 w 52"/>
              <a:gd name="T1" fmla="*/ 2147483647 h 124"/>
              <a:gd name="T2" fmla="*/ 2147483647 w 52"/>
              <a:gd name="T3" fmla="*/ 2147483647 h 124"/>
              <a:gd name="T4" fmla="*/ 2147483647 w 52"/>
              <a:gd name="T5" fmla="*/ 2147483647 h 124"/>
              <a:gd name="T6" fmla="*/ 0 w 52"/>
              <a:gd name="T7" fmla="*/ 0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52"/>
              <a:gd name="T13" fmla="*/ 0 h 124"/>
              <a:gd name="T14" fmla="*/ 52 w 52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" h="124">
                <a:moveTo>
                  <a:pt x="52" y="124"/>
                </a:moveTo>
                <a:cubicBezTo>
                  <a:pt x="45" y="110"/>
                  <a:pt x="39" y="97"/>
                  <a:pt x="32" y="84"/>
                </a:cubicBezTo>
                <a:cubicBezTo>
                  <a:pt x="25" y="71"/>
                  <a:pt x="17" y="58"/>
                  <a:pt x="12" y="44"/>
                </a:cubicBezTo>
                <a:cubicBezTo>
                  <a:pt x="7" y="30"/>
                  <a:pt x="1" y="7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4" name="Freeform 53"/>
          <p:cNvSpPr>
            <a:spLocks/>
          </p:cNvSpPr>
          <p:nvPr/>
        </p:nvSpPr>
        <p:spPr bwMode="auto">
          <a:xfrm>
            <a:off x="4430713" y="1277938"/>
            <a:ext cx="317500" cy="134937"/>
          </a:xfrm>
          <a:custGeom>
            <a:avLst/>
            <a:gdLst>
              <a:gd name="T0" fmla="*/ 0 w 200"/>
              <a:gd name="T1" fmla="*/ 0 h 117"/>
              <a:gd name="T2" fmla="*/ 2147483647 w 200"/>
              <a:gd name="T3" fmla="*/ 2147483647 h 117"/>
              <a:gd name="T4" fmla="*/ 2147483647 w 200"/>
              <a:gd name="T5" fmla="*/ 2147483647 h 117"/>
              <a:gd name="T6" fmla="*/ 2147483647 w 200"/>
              <a:gd name="T7" fmla="*/ 2147483647 h 117"/>
              <a:gd name="T8" fmla="*/ 2147483647 w 200"/>
              <a:gd name="T9" fmla="*/ 2147483647 h 117"/>
              <a:gd name="T10" fmla="*/ 2147483647 w 200"/>
              <a:gd name="T11" fmla="*/ 2147483647 h 1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0"/>
              <a:gd name="T19" fmla="*/ 0 h 117"/>
              <a:gd name="T20" fmla="*/ 200 w 200"/>
              <a:gd name="T21" fmla="*/ 117 h 1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0" h="117">
                <a:moveTo>
                  <a:pt x="0" y="0"/>
                </a:moveTo>
                <a:cubicBezTo>
                  <a:pt x="6" y="24"/>
                  <a:pt x="12" y="49"/>
                  <a:pt x="20" y="68"/>
                </a:cubicBezTo>
                <a:cubicBezTo>
                  <a:pt x="28" y="87"/>
                  <a:pt x="37" y="107"/>
                  <a:pt x="48" y="112"/>
                </a:cubicBezTo>
                <a:cubicBezTo>
                  <a:pt x="59" y="117"/>
                  <a:pt x="71" y="99"/>
                  <a:pt x="84" y="96"/>
                </a:cubicBezTo>
                <a:cubicBezTo>
                  <a:pt x="97" y="93"/>
                  <a:pt x="109" y="98"/>
                  <a:pt x="128" y="92"/>
                </a:cubicBezTo>
                <a:cubicBezTo>
                  <a:pt x="147" y="86"/>
                  <a:pt x="188" y="66"/>
                  <a:pt x="200" y="6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5" name="Freeform 56"/>
          <p:cNvSpPr>
            <a:spLocks/>
          </p:cNvSpPr>
          <p:nvPr/>
        </p:nvSpPr>
        <p:spPr bwMode="auto">
          <a:xfrm>
            <a:off x="4614863" y="1397000"/>
            <a:ext cx="393700" cy="142875"/>
          </a:xfrm>
          <a:custGeom>
            <a:avLst/>
            <a:gdLst>
              <a:gd name="T0" fmla="*/ 2147483647 w 248"/>
              <a:gd name="T1" fmla="*/ 2147483647 h 126"/>
              <a:gd name="T2" fmla="*/ 2147483647 w 248"/>
              <a:gd name="T3" fmla="*/ 2147483647 h 126"/>
              <a:gd name="T4" fmla="*/ 2147483647 w 248"/>
              <a:gd name="T5" fmla="*/ 2147483647 h 126"/>
              <a:gd name="T6" fmla="*/ 0 w 248"/>
              <a:gd name="T7" fmla="*/ 2147483647 h 126"/>
              <a:gd name="T8" fmla="*/ 2147483647 w 248"/>
              <a:gd name="T9" fmla="*/ 2147483647 h 126"/>
              <a:gd name="T10" fmla="*/ 2147483647 w 248"/>
              <a:gd name="T11" fmla="*/ 2147483647 h 126"/>
              <a:gd name="T12" fmla="*/ 2147483647 w 248"/>
              <a:gd name="T13" fmla="*/ 2147483647 h 126"/>
              <a:gd name="T14" fmla="*/ 2147483647 w 248"/>
              <a:gd name="T15" fmla="*/ 2147483647 h 126"/>
              <a:gd name="T16" fmla="*/ 2147483647 w 248"/>
              <a:gd name="T17" fmla="*/ 2147483647 h 126"/>
              <a:gd name="T18" fmla="*/ 2147483647 w 248"/>
              <a:gd name="T19" fmla="*/ 2147483647 h 126"/>
              <a:gd name="T20" fmla="*/ 2147483647 w 248"/>
              <a:gd name="T21" fmla="*/ 0 h 12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48"/>
              <a:gd name="T34" fmla="*/ 0 h 126"/>
              <a:gd name="T35" fmla="*/ 248 w 248"/>
              <a:gd name="T36" fmla="*/ 126 h 12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48" h="126">
                <a:moveTo>
                  <a:pt x="152" y="64"/>
                </a:moveTo>
                <a:cubicBezTo>
                  <a:pt x="120" y="64"/>
                  <a:pt x="89" y="64"/>
                  <a:pt x="68" y="68"/>
                </a:cubicBezTo>
                <a:cubicBezTo>
                  <a:pt x="47" y="72"/>
                  <a:pt x="39" y="81"/>
                  <a:pt x="28" y="88"/>
                </a:cubicBezTo>
                <a:cubicBezTo>
                  <a:pt x="17" y="95"/>
                  <a:pt x="0" y="106"/>
                  <a:pt x="0" y="112"/>
                </a:cubicBezTo>
                <a:cubicBezTo>
                  <a:pt x="0" y="118"/>
                  <a:pt x="15" y="126"/>
                  <a:pt x="28" y="124"/>
                </a:cubicBezTo>
                <a:cubicBezTo>
                  <a:pt x="41" y="122"/>
                  <a:pt x="58" y="105"/>
                  <a:pt x="76" y="100"/>
                </a:cubicBezTo>
                <a:cubicBezTo>
                  <a:pt x="94" y="95"/>
                  <a:pt x="116" y="93"/>
                  <a:pt x="136" y="92"/>
                </a:cubicBezTo>
                <a:cubicBezTo>
                  <a:pt x="156" y="91"/>
                  <a:pt x="183" y="99"/>
                  <a:pt x="196" y="96"/>
                </a:cubicBezTo>
                <a:cubicBezTo>
                  <a:pt x="209" y="93"/>
                  <a:pt x="209" y="88"/>
                  <a:pt x="216" y="76"/>
                </a:cubicBezTo>
                <a:cubicBezTo>
                  <a:pt x="223" y="64"/>
                  <a:pt x="231" y="37"/>
                  <a:pt x="236" y="24"/>
                </a:cubicBezTo>
                <a:cubicBezTo>
                  <a:pt x="241" y="11"/>
                  <a:pt x="244" y="5"/>
                  <a:pt x="248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6" name="Freeform 58"/>
          <p:cNvSpPr>
            <a:spLocks/>
          </p:cNvSpPr>
          <p:nvPr/>
        </p:nvSpPr>
        <p:spPr bwMode="auto">
          <a:xfrm>
            <a:off x="4792663" y="1428750"/>
            <a:ext cx="266700" cy="122238"/>
          </a:xfrm>
          <a:custGeom>
            <a:avLst/>
            <a:gdLst>
              <a:gd name="T0" fmla="*/ 2147483647 w 168"/>
              <a:gd name="T1" fmla="*/ 0 h 107"/>
              <a:gd name="T2" fmla="*/ 2147483647 w 168"/>
              <a:gd name="T3" fmla="*/ 2147483647 h 107"/>
              <a:gd name="T4" fmla="*/ 2147483647 w 168"/>
              <a:gd name="T5" fmla="*/ 2147483647 h 107"/>
              <a:gd name="T6" fmla="*/ 2147483647 w 168"/>
              <a:gd name="T7" fmla="*/ 2147483647 h 107"/>
              <a:gd name="T8" fmla="*/ 0 w 168"/>
              <a:gd name="T9" fmla="*/ 2147483647 h 10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8"/>
              <a:gd name="T16" fmla="*/ 0 h 107"/>
              <a:gd name="T17" fmla="*/ 168 w 168"/>
              <a:gd name="T18" fmla="*/ 107 h 10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8" h="107">
                <a:moveTo>
                  <a:pt x="168" y="0"/>
                </a:moveTo>
                <a:cubicBezTo>
                  <a:pt x="149" y="27"/>
                  <a:pt x="130" y="55"/>
                  <a:pt x="120" y="72"/>
                </a:cubicBezTo>
                <a:cubicBezTo>
                  <a:pt x="110" y="89"/>
                  <a:pt x="122" y="101"/>
                  <a:pt x="108" y="104"/>
                </a:cubicBezTo>
                <a:cubicBezTo>
                  <a:pt x="94" y="107"/>
                  <a:pt x="54" y="91"/>
                  <a:pt x="36" y="88"/>
                </a:cubicBezTo>
                <a:cubicBezTo>
                  <a:pt x="18" y="85"/>
                  <a:pt x="9" y="86"/>
                  <a:pt x="0" y="88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297" name="AutoShape 59"/>
          <p:cNvSpPr>
            <a:spLocks noChangeArrowheads="1"/>
          </p:cNvSpPr>
          <p:nvPr/>
        </p:nvSpPr>
        <p:spPr bwMode="auto">
          <a:xfrm>
            <a:off x="4335463" y="1196975"/>
            <a:ext cx="88900" cy="107950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98" name="AutoShape 60"/>
          <p:cNvSpPr>
            <a:spLocks noChangeArrowheads="1"/>
          </p:cNvSpPr>
          <p:nvPr/>
        </p:nvSpPr>
        <p:spPr bwMode="auto">
          <a:xfrm>
            <a:off x="4735513" y="1292225"/>
            <a:ext cx="88900" cy="109538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299" name="AutoShape 61"/>
          <p:cNvSpPr>
            <a:spLocks noChangeArrowheads="1"/>
          </p:cNvSpPr>
          <p:nvPr/>
        </p:nvSpPr>
        <p:spPr bwMode="auto">
          <a:xfrm>
            <a:off x="4995863" y="1323975"/>
            <a:ext cx="88900" cy="109538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0" name="AutoShape 62"/>
          <p:cNvSpPr>
            <a:spLocks noChangeArrowheads="1"/>
          </p:cNvSpPr>
          <p:nvPr/>
        </p:nvSpPr>
        <p:spPr bwMode="auto">
          <a:xfrm>
            <a:off x="4767263" y="1374775"/>
            <a:ext cx="88900" cy="109538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1" name="AutoShape 63"/>
          <p:cNvSpPr>
            <a:spLocks noChangeArrowheads="1"/>
          </p:cNvSpPr>
          <p:nvPr/>
        </p:nvSpPr>
        <p:spPr bwMode="auto">
          <a:xfrm>
            <a:off x="4456113" y="1206500"/>
            <a:ext cx="90487" cy="107950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2" name="AutoShape 64"/>
          <p:cNvSpPr>
            <a:spLocks noChangeArrowheads="1"/>
          </p:cNvSpPr>
          <p:nvPr/>
        </p:nvSpPr>
        <p:spPr bwMode="auto">
          <a:xfrm>
            <a:off x="4284663" y="1273175"/>
            <a:ext cx="90487" cy="111125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3" name="AutoShape 65"/>
          <p:cNvSpPr>
            <a:spLocks noChangeArrowheads="1"/>
          </p:cNvSpPr>
          <p:nvPr/>
        </p:nvSpPr>
        <p:spPr bwMode="auto">
          <a:xfrm>
            <a:off x="4627563" y="1246188"/>
            <a:ext cx="88900" cy="111125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4" name="AutoShape 66"/>
          <p:cNvSpPr>
            <a:spLocks noChangeArrowheads="1"/>
          </p:cNvSpPr>
          <p:nvPr/>
        </p:nvSpPr>
        <p:spPr bwMode="auto">
          <a:xfrm>
            <a:off x="4926013" y="1619250"/>
            <a:ext cx="87312" cy="111125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5" name="AutoShape 67"/>
          <p:cNvSpPr>
            <a:spLocks noChangeArrowheads="1"/>
          </p:cNvSpPr>
          <p:nvPr/>
        </p:nvSpPr>
        <p:spPr bwMode="auto">
          <a:xfrm>
            <a:off x="4926013" y="1552575"/>
            <a:ext cx="87312" cy="109538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6" name="AutoShape 68"/>
          <p:cNvSpPr>
            <a:spLocks noChangeArrowheads="1"/>
          </p:cNvSpPr>
          <p:nvPr/>
        </p:nvSpPr>
        <p:spPr bwMode="auto">
          <a:xfrm>
            <a:off x="4824413" y="1643063"/>
            <a:ext cx="88900" cy="109537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7" name="AutoShape 69"/>
          <p:cNvSpPr>
            <a:spLocks noChangeArrowheads="1"/>
          </p:cNvSpPr>
          <p:nvPr/>
        </p:nvSpPr>
        <p:spPr bwMode="auto">
          <a:xfrm>
            <a:off x="4919663" y="1333500"/>
            <a:ext cx="88900" cy="109538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8" name="AutoShape 70"/>
          <p:cNvSpPr>
            <a:spLocks noChangeArrowheads="1"/>
          </p:cNvSpPr>
          <p:nvPr/>
        </p:nvSpPr>
        <p:spPr bwMode="auto">
          <a:xfrm>
            <a:off x="5040313" y="1397000"/>
            <a:ext cx="88900" cy="109538"/>
          </a:xfrm>
          <a:prstGeom prst="star16">
            <a:avLst>
              <a:gd name="adj" fmla="val 375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09" name="Freeform 71"/>
          <p:cNvSpPr>
            <a:spLocks/>
          </p:cNvSpPr>
          <p:nvPr/>
        </p:nvSpPr>
        <p:spPr bwMode="auto">
          <a:xfrm>
            <a:off x="4913313" y="2203450"/>
            <a:ext cx="6350" cy="119063"/>
          </a:xfrm>
          <a:custGeom>
            <a:avLst/>
            <a:gdLst>
              <a:gd name="T0" fmla="*/ 0 w 4"/>
              <a:gd name="T1" fmla="*/ 2147483647 h 104"/>
              <a:gd name="T2" fmla="*/ 2147483647 w 4"/>
              <a:gd name="T3" fmla="*/ 0 h 104"/>
              <a:gd name="T4" fmla="*/ 0 60000 65536"/>
              <a:gd name="T5" fmla="*/ 0 60000 65536"/>
              <a:gd name="T6" fmla="*/ 0 w 4"/>
              <a:gd name="T7" fmla="*/ 0 h 104"/>
              <a:gd name="T8" fmla="*/ 4 w 4"/>
              <a:gd name="T9" fmla="*/ 104 h 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104">
                <a:moveTo>
                  <a:pt x="0" y="104"/>
                </a:moveTo>
                <a:cubicBezTo>
                  <a:pt x="0" y="61"/>
                  <a:pt x="1" y="19"/>
                  <a:pt x="4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0" name="Freeform 72"/>
          <p:cNvSpPr>
            <a:spLocks/>
          </p:cNvSpPr>
          <p:nvPr/>
        </p:nvSpPr>
        <p:spPr bwMode="auto">
          <a:xfrm>
            <a:off x="4919663" y="2244725"/>
            <a:ext cx="133350" cy="87313"/>
          </a:xfrm>
          <a:custGeom>
            <a:avLst/>
            <a:gdLst>
              <a:gd name="T0" fmla="*/ 0 w 84"/>
              <a:gd name="T1" fmla="*/ 2147483647 h 76"/>
              <a:gd name="T2" fmla="*/ 2147483647 w 84"/>
              <a:gd name="T3" fmla="*/ 2147483647 h 76"/>
              <a:gd name="T4" fmla="*/ 2147483647 w 84"/>
              <a:gd name="T5" fmla="*/ 0 h 76"/>
              <a:gd name="T6" fmla="*/ 0 60000 65536"/>
              <a:gd name="T7" fmla="*/ 0 60000 65536"/>
              <a:gd name="T8" fmla="*/ 0 60000 65536"/>
              <a:gd name="T9" fmla="*/ 0 w 84"/>
              <a:gd name="T10" fmla="*/ 0 h 76"/>
              <a:gd name="T11" fmla="*/ 84 w 84"/>
              <a:gd name="T12" fmla="*/ 76 h 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76">
                <a:moveTo>
                  <a:pt x="0" y="76"/>
                </a:moveTo>
                <a:cubicBezTo>
                  <a:pt x="21" y="54"/>
                  <a:pt x="42" y="33"/>
                  <a:pt x="56" y="20"/>
                </a:cubicBezTo>
                <a:cubicBezTo>
                  <a:pt x="70" y="7"/>
                  <a:pt x="79" y="4"/>
                  <a:pt x="84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1" name="Freeform 73"/>
          <p:cNvSpPr>
            <a:spLocks/>
          </p:cNvSpPr>
          <p:nvPr/>
        </p:nvSpPr>
        <p:spPr bwMode="auto">
          <a:xfrm>
            <a:off x="4926013" y="2317750"/>
            <a:ext cx="165100" cy="30163"/>
          </a:xfrm>
          <a:custGeom>
            <a:avLst/>
            <a:gdLst>
              <a:gd name="T0" fmla="*/ 0 w 104"/>
              <a:gd name="T1" fmla="*/ 2147483647 h 27"/>
              <a:gd name="T2" fmla="*/ 2147483647 w 104"/>
              <a:gd name="T3" fmla="*/ 2147483647 h 27"/>
              <a:gd name="T4" fmla="*/ 2147483647 w 104"/>
              <a:gd name="T5" fmla="*/ 0 h 27"/>
              <a:gd name="T6" fmla="*/ 0 60000 65536"/>
              <a:gd name="T7" fmla="*/ 0 60000 65536"/>
              <a:gd name="T8" fmla="*/ 0 60000 65536"/>
              <a:gd name="T9" fmla="*/ 0 w 104"/>
              <a:gd name="T10" fmla="*/ 0 h 27"/>
              <a:gd name="T11" fmla="*/ 104 w 10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" h="27">
                <a:moveTo>
                  <a:pt x="0" y="20"/>
                </a:moveTo>
                <a:cubicBezTo>
                  <a:pt x="13" y="23"/>
                  <a:pt x="27" y="27"/>
                  <a:pt x="44" y="24"/>
                </a:cubicBezTo>
                <a:cubicBezTo>
                  <a:pt x="61" y="21"/>
                  <a:pt x="82" y="10"/>
                  <a:pt x="104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2" name="Freeform 74"/>
          <p:cNvSpPr>
            <a:spLocks/>
          </p:cNvSpPr>
          <p:nvPr/>
        </p:nvSpPr>
        <p:spPr bwMode="auto">
          <a:xfrm>
            <a:off x="4856163" y="2505075"/>
            <a:ext cx="63500" cy="63500"/>
          </a:xfrm>
          <a:custGeom>
            <a:avLst/>
            <a:gdLst>
              <a:gd name="T0" fmla="*/ 2147483647 w 16"/>
              <a:gd name="T1" fmla="*/ 0 h 32"/>
              <a:gd name="T2" fmla="*/ 0 w 16"/>
              <a:gd name="T3" fmla="*/ 2147483647 h 32"/>
              <a:gd name="T4" fmla="*/ 0 60000 65536"/>
              <a:gd name="T5" fmla="*/ 0 60000 65536"/>
              <a:gd name="T6" fmla="*/ 0 w 16"/>
              <a:gd name="T7" fmla="*/ 0 h 32"/>
              <a:gd name="T8" fmla="*/ 16 w 16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32">
                <a:moveTo>
                  <a:pt x="16" y="0"/>
                </a:moveTo>
                <a:cubicBezTo>
                  <a:pt x="9" y="13"/>
                  <a:pt x="3" y="26"/>
                  <a:pt x="0" y="32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3" name="Freeform 75"/>
          <p:cNvSpPr>
            <a:spLocks/>
          </p:cNvSpPr>
          <p:nvPr/>
        </p:nvSpPr>
        <p:spPr bwMode="auto">
          <a:xfrm>
            <a:off x="4905375" y="2514600"/>
            <a:ext cx="147638" cy="26988"/>
          </a:xfrm>
          <a:custGeom>
            <a:avLst/>
            <a:gdLst>
              <a:gd name="T0" fmla="*/ 0 w 92"/>
              <a:gd name="T1" fmla="*/ 0 h 24"/>
              <a:gd name="T2" fmla="*/ 2147483647 w 92"/>
              <a:gd name="T3" fmla="*/ 2147483647 h 24"/>
              <a:gd name="T4" fmla="*/ 2147483647 w 92"/>
              <a:gd name="T5" fmla="*/ 2147483647 h 24"/>
              <a:gd name="T6" fmla="*/ 0 60000 65536"/>
              <a:gd name="T7" fmla="*/ 0 60000 65536"/>
              <a:gd name="T8" fmla="*/ 0 60000 65536"/>
              <a:gd name="T9" fmla="*/ 0 w 92"/>
              <a:gd name="T10" fmla="*/ 0 h 24"/>
              <a:gd name="T11" fmla="*/ 92 w 92"/>
              <a:gd name="T12" fmla="*/ 24 h 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" h="24">
                <a:moveTo>
                  <a:pt x="0" y="0"/>
                </a:moveTo>
                <a:cubicBezTo>
                  <a:pt x="24" y="4"/>
                  <a:pt x="49" y="8"/>
                  <a:pt x="64" y="12"/>
                </a:cubicBezTo>
                <a:cubicBezTo>
                  <a:pt x="79" y="16"/>
                  <a:pt x="85" y="20"/>
                  <a:pt x="92" y="24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4" name="Freeform 76"/>
          <p:cNvSpPr>
            <a:spLocks/>
          </p:cNvSpPr>
          <p:nvPr/>
        </p:nvSpPr>
        <p:spPr bwMode="auto">
          <a:xfrm>
            <a:off x="4913313" y="2444750"/>
            <a:ext cx="209550" cy="46038"/>
          </a:xfrm>
          <a:custGeom>
            <a:avLst/>
            <a:gdLst>
              <a:gd name="T0" fmla="*/ 0 w 132"/>
              <a:gd name="T1" fmla="*/ 2147483647 h 40"/>
              <a:gd name="T2" fmla="*/ 2147483647 w 132"/>
              <a:gd name="T3" fmla="*/ 2147483647 h 40"/>
              <a:gd name="T4" fmla="*/ 2147483647 w 132"/>
              <a:gd name="T5" fmla="*/ 0 h 40"/>
              <a:gd name="T6" fmla="*/ 0 60000 65536"/>
              <a:gd name="T7" fmla="*/ 0 60000 65536"/>
              <a:gd name="T8" fmla="*/ 0 60000 65536"/>
              <a:gd name="T9" fmla="*/ 0 w 132"/>
              <a:gd name="T10" fmla="*/ 0 h 40"/>
              <a:gd name="T11" fmla="*/ 132 w 132"/>
              <a:gd name="T12" fmla="*/ 40 h 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40">
                <a:moveTo>
                  <a:pt x="0" y="40"/>
                </a:moveTo>
                <a:cubicBezTo>
                  <a:pt x="29" y="37"/>
                  <a:pt x="58" y="35"/>
                  <a:pt x="80" y="28"/>
                </a:cubicBezTo>
                <a:cubicBezTo>
                  <a:pt x="102" y="21"/>
                  <a:pt x="117" y="10"/>
                  <a:pt x="132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5" name="Freeform 77"/>
          <p:cNvSpPr>
            <a:spLocks/>
          </p:cNvSpPr>
          <p:nvPr/>
        </p:nvSpPr>
        <p:spPr bwMode="auto">
          <a:xfrm>
            <a:off x="4822825" y="2366963"/>
            <a:ext cx="211138" cy="84137"/>
          </a:xfrm>
          <a:custGeom>
            <a:avLst/>
            <a:gdLst>
              <a:gd name="T0" fmla="*/ 2147483647 w 133"/>
              <a:gd name="T1" fmla="*/ 2147483647 h 74"/>
              <a:gd name="T2" fmla="*/ 2147483647 w 133"/>
              <a:gd name="T3" fmla="*/ 2147483647 h 74"/>
              <a:gd name="T4" fmla="*/ 2147483647 w 133"/>
              <a:gd name="T5" fmla="*/ 2147483647 h 74"/>
              <a:gd name="T6" fmla="*/ 2147483647 w 133"/>
              <a:gd name="T7" fmla="*/ 2147483647 h 74"/>
              <a:gd name="T8" fmla="*/ 2147483647 w 133"/>
              <a:gd name="T9" fmla="*/ 2147483647 h 74"/>
              <a:gd name="T10" fmla="*/ 2147483647 w 133"/>
              <a:gd name="T11" fmla="*/ 2147483647 h 74"/>
              <a:gd name="T12" fmla="*/ 2147483647 w 133"/>
              <a:gd name="T13" fmla="*/ 2147483647 h 7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3"/>
              <a:gd name="T22" fmla="*/ 0 h 74"/>
              <a:gd name="T23" fmla="*/ 133 w 133"/>
              <a:gd name="T24" fmla="*/ 74 h 7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3" h="74">
                <a:moveTo>
                  <a:pt x="117" y="21"/>
                </a:moveTo>
                <a:cubicBezTo>
                  <a:pt x="103" y="11"/>
                  <a:pt x="90" y="2"/>
                  <a:pt x="77" y="1"/>
                </a:cubicBezTo>
                <a:cubicBezTo>
                  <a:pt x="64" y="0"/>
                  <a:pt x="54" y="7"/>
                  <a:pt x="41" y="13"/>
                </a:cubicBezTo>
                <a:cubicBezTo>
                  <a:pt x="28" y="19"/>
                  <a:pt x="2" y="30"/>
                  <a:pt x="1" y="37"/>
                </a:cubicBezTo>
                <a:cubicBezTo>
                  <a:pt x="0" y="44"/>
                  <a:pt x="25" y="51"/>
                  <a:pt x="37" y="57"/>
                </a:cubicBezTo>
                <a:cubicBezTo>
                  <a:pt x="49" y="63"/>
                  <a:pt x="57" y="72"/>
                  <a:pt x="73" y="73"/>
                </a:cubicBezTo>
                <a:cubicBezTo>
                  <a:pt x="89" y="74"/>
                  <a:pt x="111" y="67"/>
                  <a:pt x="133" y="61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6" name="Freeform 78"/>
          <p:cNvSpPr>
            <a:spLocks/>
          </p:cNvSpPr>
          <p:nvPr/>
        </p:nvSpPr>
        <p:spPr bwMode="auto">
          <a:xfrm>
            <a:off x="5021263" y="2341563"/>
            <a:ext cx="101600" cy="49212"/>
          </a:xfrm>
          <a:custGeom>
            <a:avLst/>
            <a:gdLst>
              <a:gd name="T0" fmla="*/ 0 w 64"/>
              <a:gd name="T1" fmla="*/ 2147483647 h 44"/>
              <a:gd name="T2" fmla="*/ 2147483647 w 64"/>
              <a:gd name="T3" fmla="*/ 0 h 44"/>
              <a:gd name="T4" fmla="*/ 0 60000 65536"/>
              <a:gd name="T5" fmla="*/ 0 60000 65536"/>
              <a:gd name="T6" fmla="*/ 0 w 64"/>
              <a:gd name="T7" fmla="*/ 0 h 44"/>
              <a:gd name="T8" fmla="*/ 64 w 64"/>
              <a:gd name="T9" fmla="*/ 44 h 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" h="44">
                <a:moveTo>
                  <a:pt x="0" y="44"/>
                </a:moveTo>
                <a:cubicBezTo>
                  <a:pt x="0" y="44"/>
                  <a:pt x="32" y="22"/>
                  <a:pt x="64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7" name="Freeform 79"/>
          <p:cNvSpPr>
            <a:spLocks/>
          </p:cNvSpPr>
          <p:nvPr/>
        </p:nvSpPr>
        <p:spPr bwMode="auto">
          <a:xfrm>
            <a:off x="5013325" y="2395538"/>
            <a:ext cx="158750" cy="9525"/>
          </a:xfrm>
          <a:custGeom>
            <a:avLst/>
            <a:gdLst>
              <a:gd name="T0" fmla="*/ 0 w 100"/>
              <a:gd name="T1" fmla="*/ 0 h 9"/>
              <a:gd name="T2" fmla="*/ 2147483647 w 100"/>
              <a:gd name="T3" fmla="*/ 2147483647 h 9"/>
              <a:gd name="T4" fmla="*/ 2147483647 w 100"/>
              <a:gd name="T5" fmla="*/ 2147483647 h 9"/>
              <a:gd name="T6" fmla="*/ 0 60000 65536"/>
              <a:gd name="T7" fmla="*/ 0 60000 65536"/>
              <a:gd name="T8" fmla="*/ 0 60000 65536"/>
              <a:gd name="T9" fmla="*/ 0 w 100"/>
              <a:gd name="T10" fmla="*/ 0 h 9"/>
              <a:gd name="T11" fmla="*/ 100 w 100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" h="9">
                <a:moveTo>
                  <a:pt x="0" y="0"/>
                </a:moveTo>
                <a:cubicBezTo>
                  <a:pt x="29" y="3"/>
                  <a:pt x="59" y="7"/>
                  <a:pt x="76" y="8"/>
                </a:cubicBezTo>
                <a:cubicBezTo>
                  <a:pt x="93" y="9"/>
                  <a:pt x="96" y="6"/>
                  <a:pt x="100" y="4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8" name="Freeform 80"/>
          <p:cNvSpPr>
            <a:spLocks/>
          </p:cNvSpPr>
          <p:nvPr/>
        </p:nvSpPr>
        <p:spPr bwMode="auto">
          <a:xfrm>
            <a:off x="5116513" y="2449513"/>
            <a:ext cx="68262" cy="36512"/>
          </a:xfrm>
          <a:custGeom>
            <a:avLst/>
            <a:gdLst>
              <a:gd name="T0" fmla="*/ 0 w 44"/>
              <a:gd name="T1" fmla="*/ 0 h 32"/>
              <a:gd name="T2" fmla="*/ 2147483647 w 44"/>
              <a:gd name="T3" fmla="*/ 2147483647 h 32"/>
              <a:gd name="T4" fmla="*/ 0 60000 65536"/>
              <a:gd name="T5" fmla="*/ 0 60000 65536"/>
              <a:gd name="T6" fmla="*/ 0 w 44"/>
              <a:gd name="T7" fmla="*/ 0 h 32"/>
              <a:gd name="T8" fmla="*/ 44 w 44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" h="32">
                <a:moveTo>
                  <a:pt x="0" y="0"/>
                </a:moveTo>
                <a:cubicBezTo>
                  <a:pt x="18" y="13"/>
                  <a:pt x="37" y="26"/>
                  <a:pt x="44" y="32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19" name="Freeform 81"/>
          <p:cNvSpPr>
            <a:spLocks/>
          </p:cNvSpPr>
          <p:nvPr/>
        </p:nvSpPr>
        <p:spPr bwMode="auto">
          <a:xfrm>
            <a:off x="5027613" y="2417763"/>
            <a:ext cx="139700" cy="31750"/>
          </a:xfrm>
          <a:custGeom>
            <a:avLst/>
            <a:gdLst>
              <a:gd name="T0" fmla="*/ 0 w 88"/>
              <a:gd name="T1" fmla="*/ 2147483647 h 28"/>
              <a:gd name="T2" fmla="*/ 2147483647 w 88"/>
              <a:gd name="T3" fmla="*/ 2147483647 h 28"/>
              <a:gd name="T4" fmla="*/ 2147483647 w 88"/>
              <a:gd name="T5" fmla="*/ 2147483647 h 28"/>
              <a:gd name="T6" fmla="*/ 2147483647 w 88"/>
              <a:gd name="T7" fmla="*/ 0 h 28"/>
              <a:gd name="T8" fmla="*/ 0 60000 65536"/>
              <a:gd name="T9" fmla="*/ 0 60000 65536"/>
              <a:gd name="T10" fmla="*/ 0 60000 65536"/>
              <a:gd name="T11" fmla="*/ 0 60000 65536"/>
              <a:gd name="T12" fmla="*/ 0 w 88"/>
              <a:gd name="T13" fmla="*/ 0 h 28"/>
              <a:gd name="T14" fmla="*/ 88 w 88"/>
              <a:gd name="T15" fmla="*/ 28 h 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8" h="28">
                <a:moveTo>
                  <a:pt x="0" y="16"/>
                </a:moveTo>
                <a:cubicBezTo>
                  <a:pt x="7" y="19"/>
                  <a:pt x="15" y="23"/>
                  <a:pt x="28" y="24"/>
                </a:cubicBezTo>
                <a:cubicBezTo>
                  <a:pt x="41" y="25"/>
                  <a:pt x="66" y="28"/>
                  <a:pt x="76" y="24"/>
                </a:cubicBezTo>
                <a:cubicBezTo>
                  <a:pt x="86" y="20"/>
                  <a:pt x="87" y="10"/>
                  <a:pt x="88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grpSp>
        <p:nvGrpSpPr>
          <p:cNvPr id="53320" name="Group 101"/>
          <p:cNvGrpSpPr>
            <a:grpSpLocks/>
          </p:cNvGrpSpPr>
          <p:nvPr/>
        </p:nvGrpSpPr>
        <p:grpSpPr bwMode="auto">
          <a:xfrm rot="-8720526">
            <a:off x="4849813" y="1930400"/>
            <a:ext cx="842962" cy="555625"/>
            <a:chOff x="3008" y="1012"/>
            <a:chExt cx="532" cy="488"/>
          </a:xfrm>
        </p:grpSpPr>
        <p:sp>
          <p:nvSpPr>
            <p:cNvPr id="53379" name="Freeform 82"/>
            <p:cNvSpPr>
              <a:spLocks/>
            </p:cNvSpPr>
            <p:nvPr/>
          </p:nvSpPr>
          <p:spPr bwMode="auto">
            <a:xfrm>
              <a:off x="3139" y="1232"/>
              <a:ext cx="177" cy="77"/>
            </a:xfrm>
            <a:custGeom>
              <a:avLst/>
              <a:gdLst>
                <a:gd name="T0" fmla="*/ 37 w 177"/>
                <a:gd name="T1" fmla="*/ 0 h 77"/>
                <a:gd name="T2" fmla="*/ 13 w 177"/>
                <a:gd name="T3" fmla="*/ 36 h 77"/>
                <a:gd name="T4" fmla="*/ 5 w 177"/>
                <a:gd name="T5" fmla="*/ 72 h 77"/>
                <a:gd name="T6" fmla="*/ 45 w 177"/>
                <a:gd name="T7" fmla="*/ 64 h 77"/>
                <a:gd name="T8" fmla="*/ 69 w 177"/>
                <a:gd name="T9" fmla="*/ 44 h 77"/>
                <a:gd name="T10" fmla="*/ 93 w 177"/>
                <a:gd name="T11" fmla="*/ 20 h 77"/>
                <a:gd name="T12" fmla="*/ 125 w 177"/>
                <a:gd name="T13" fmla="*/ 4 h 77"/>
                <a:gd name="T14" fmla="*/ 177 w 177"/>
                <a:gd name="T15" fmla="*/ 0 h 7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7"/>
                <a:gd name="T25" fmla="*/ 0 h 77"/>
                <a:gd name="T26" fmla="*/ 177 w 177"/>
                <a:gd name="T27" fmla="*/ 77 h 7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7" h="77">
                  <a:moveTo>
                    <a:pt x="37" y="0"/>
                  </a:moveTo>
                  <a:cubicBezTo>
                    <a:pt x="27" y="12"/>
                    <a:pt x="18" y="24"/>
                    <a:pt x="13" y="36"/>
                  </a:cubicBezTo>
                  <a:cubicBezTo>
                    <a:pt x="8" y="48"/>
                    <a:pt x="0" y="67"/>
                    <a:pt x="5" y="72"/>
                  </a:cubicBezTo>
                  <a:cubicBezTo>
                    <a:pt x="10" y="77"/>
                    <a:pt x="34" y="69"/>
                    <a:pt x="45" y="64"/>
                  </a:cubicBezTo>
                  <a:cubicBezTo>
                    <a:pt x="56" y="59"/>
                    <a:pt x="61" y="51"/>
                    <a:pt x="69" y="44"/>
                  </a:cubicBezTo>
                  <a:cubicBezTo>
                    <a:pt x="77" y="37"/>
                    <a:pt x="84" y="27"/>
                    <a:pt x="93" y="20"/>
                  </a:cubicBezTo>
                  <a:cubicBezTo>
                    <a:pt x="102" y="13"/>
                    <a:pt x="111" y="7"/>
                    <a:pt x="125" y="4"/>
                  </a:cubicBezTo>
                  <a:cubicBezTo>
                    <a:pt x="139" y="1"/>
                    <a:pt x="167" y="2"/>
                    <a:pt x="177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80" name="Freeform 83"/>
            <p:cNvSpPr>
              <a:spLocks/>
            </p:cNvSpPr>
            <p:nvPr/>
          </p:nvSpPr>
          <p:spPr bwMode="auto">
            <a:xfrm rot="2837242">
              <a:off x="3263" y="1328"/>
              <a:ext cx="177" cy="77"/>
            </a:xfrm>
            <a:custGeom>
              <a:avLst/>
              <a:gdLst>
                <a:gd name="T0" fmla="*/ 37 w 177"/>
                <a:gd name="T1" fmla="*/ 0 h 77"/>
                <a:gd name="T2" fmla="*/ 13 w 177"/>
                <a:gd name="T3" fmla="*/ 36 h 77"/>
                <a:gd name="T4" fmla="*/ 5 w 177"/>
                <a:gd name="T5" fmla="*/ 72 h 77"/>
                <a:gd name="T6" fmla="*/ 45 w 177"/>
                <a:gd name="T7" fmla="*/ 64 h 77"/>
                <a:gd name="T8" fmla="*/ 69 w 177"/>
                <a:gd name="T9" fmla="*/ 44 h 77"/>
                <a:gd name="T10" fmla="*/ 93 w 177"/>
                <a:gd name="T11" fmla="*/ 20 h 77"/>
                <a:gd name="T12" fmla="*/ 125 w 177"/>
                <a:gd name="T13" fmla="*/ 4 h 77"/>
                <a:gd name="T14" fmla="*/ 177 w 177"/>
                <a:gd name="T15" fmla="*/ 0 h 7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7"/>
                <a:gd name="T25" fmla="*/ 0 h 77"/>
                <a:gd name="T26" fmla="*/ 177 w 177"/>
                <a:gd name="T27" fmla="*/ 77 h 7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7" h="77">
                  <a:moveTo>
                    <a:pt x="37" y="0"/>
                  </a:moveTo>
                  <a:cubicBezTo>
                    <a:pt x="27" y="12"/>
                    <a:pt x="18" y="24"/>
                    <a:pt x="13" y="36"/>
                  </a:cubicBezTo>
                  <a:cubicBezTo>
                    <a:pt x="8" y="48"/>
                    <a:pt x="0" y="67"/>
                    <a:pt x="5" y="72"/>
                  </a:cubicBezTo>
                  <a:cubicBezTo>
                    <a:pt x="10" y="77"/>
                    <a:pt x="34" y="69"/>
                    <a:pt x="45" y="64"/>
                  </a:cubicBezTo>
                  <a:cubicBezTo>
                    <a:pt x="56" y="59"/>
                    <a:pt x="61" y="51"/>
                    <a:pt x="69" y="44"/>
                  </a:cubicBezTo>
                  <a:cubicBezTo>
                    <a:pt x="77" y="37"/>
                    <a:pt x="84" y="27"/>
                    <a:pt x="93" y="20"/>
                  </a:cubicBezTo>
                  <a:cubicBezTo>
                    <a:pt x="102" y="13"/>
                    <a:pt x="111" y="7"/>
                    <a:pt x="125" y="4"/>
                  </a:cubicBezTo>
                  <a:cubicBezTo>
                    <a:pt x="139" y="1"/>
                    <a:pt x="167" y="2"/>
                    <a:pt x="177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81" name="Freeform 84"/>
            <p:cNvSpPr>
              <a:spLocks/>
            </p:cNvSpPr>
            <p:nvPr/>
          </p:nvSpPr>
          <p:spPr bwMode="auto">
            <a:xfrm>
              <a:off x="3164" y="1168"/>
              <a:ext cx="160" cy="72"/>
            </a:xfrm>
            <a:custGeom>
              <a:avLst/>
              <a:gdLst>
                <a:gd name="T0" fmla="*/ 0 w 160"/>
                <a:gd name="T1" fmla="*/ 72 h 72"/>
                <a:gd name="T2" fmla="*/ 36 w 160"/>
                <a:gd name="T3" fmla="*/ 60 h 72"/>
                <a:gd name="T4" fmla="*/ 104 w 160"/>
                <a:gd name="T5" fmla="*/ 24 h 72"/>
                <a:gd name="T6" fmla="*/ 136 w 160"/>
                <a:gd name="T7" fmla="*/ 8 h 72"/>
                <a:gd name="T8" fmla="*/ 160 w 160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0"/>
                <a:gd name="T16" fmla="*/ 0 h 72"/>
                <a:gd name="T17" fmla="*/ 160 w 160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0" h="72">
                  <a:moveTo>
                    <a:pt x="0" y="72"/>
                  </a:moveTo>
                  <a:cubicBezTo>
                    <a:pt x="9" y="70"/>
                    <a:pt x="19" y="68"/>
                    <a:pt x="36" y="60"/>
                  </a:cubicBezTo>
                  <a:cubicBezTo>
                    <a:pt x="53" y="52"/>
                    <a:pt x="87" y="33"/>
                    <a:pt x="104" y="24"/>
                  </a:cubicBezTo>
                  <a:cubicBezTo>
                    <a:pt x="121" y="15"/>
                    <a:pt x="127" y="12"/>
                    <a:pt x="136" y="8"/>
                  </a:cubicBezTo>
                  <a:cubicBezTo>
                    <a:pt x="145" y="4"/>
                    <a:pt x="152" y="2"/>
                    <a:pt x="16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82" name="Freeform 85"/>
            <p:cNvSpPr>
              <a:spLocks/>
            </p:cNvSpPr>
            <p:nvPr/>
          </p:nvSpPr>
          <p:spPr bwMode="auto">
            <a:xfrm>
              <a:off x="3068" y="1088"/>
              <a:ext cx="52" cy="124"/>
            </a:xfrm>
            <a:custGeom>
              <a:avLst/>
              <a:gdLst>
                <a:gd name="T0" fmla="*/ 52 w 52"/>
                <a:gd name="T1" fmla="*/ 124 h 124"/>
                <a:gd name="T2" fmla="*/ 32 w 52"/>
                <a:gd name="T3" fmla="*/ 84 h 124"/>
                <a:gd name="T4" fmla="*/ 12 w 52"/>
                <a:gd name="T5" fmla="*/ 44 h 124"/>
                <a:gd name="T6" fmla="*/ 0 w 52"/>
                <a:gd name="T7" fmla="*/ 0 h 1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"/>
                <a:gd name="T13" fmla="*/ 0 h 124"/>
                <a:gd name="T14" fmla="*/ 52 w 52"/>
                <a:gd name="T15" fmla="*/ 124 h 1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" h="124">
                  <a:moveTo>
                    <a:pt x="52" y="124"/>
                  </a:moveTo>
                  <a:cubicBezTo>
                    <a:pt x="45" y="110"/>
                    <a:pt x="39" y="97"/>
                    <a:pt x="32" y="84"/>
                  </a:cubicBezTo>
                  <a:cubicBezTo>
                    <a:pt x="25" y="71"/>
                    <a:pt x="17" y="58"/>
                    <a:pt x="12" y="44"/>
                  </a:cubicBezTo>
                  <a:cubicBezTo>
                    <a:pt x="7" y="30"/>
                    <a:pt x="1" y="7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83" name="Freeform 86"/>
            <p:cNvSpPr>
              <a:spLocks/>
            </p:cNvSpPr>
            <p:nvPr/>
          </p:nvSpPr>
          <p:spPr bwMode="auto">
            <a:xfrm>
              <a:off x="3100" y="1084"/>
              <a:ext cx="200" cy="117"/>
            </a:xfrm>
            <a:custGeom>
              <a:avLst/>
              <a:gdLst>
                <a:gd name="T0" fmla="*/ 0 w 200"/>
                <a:gd name="T1" fmla="*/ 0 h 117"/>
                <a:gd name="T2" fmla="*/ 20 w 200"/>
                <a:gd name="T3" fmla="*/ 68 h 117"/>
                <a:gd name="T4" fmla="*/ 48 w 200"/>
                <a:gd name="T5" fmla="*/ 112 h 117"/>
                <a:gd name="T6" fmla="*/ 84 w 200"/>
                <a:gd name="T7" fmla="*/ 96 h 117"/>
                <a:gd name="T8" fmla="*/ 128 w 200"/>
                <a:gd name="T9" fmla="*/ 92 h 117"/>
                <a:gd name="T10" fmla="*/ 200 w 200"/>
                <a:gd name="T11" fmla="*/ 60 h 1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"/>
                <a:gd name="T19" fmla="*/ 0 h 117"/>
                <a:gd name="T20" fmla="*/ 200 w 200"/>
                <a:gd name="T21" fmla="*/ 117 h 1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" h="117">
                  <a:moveTo>
                    <a:pt x="0" y="0"/>
                  </a:moveTo>
                  <a:cubicBezTo>
                    <a:pt x="6" y="24"/>
                    <a:pt x="12" y="49"/>
                    <a:pt x="20" y="68"/>
                  </a:cubicBezTo>
                  <a:cubicBezTo>
                    <a:pt x="28" y="87"/>
                    <a:pt x="37" y="107"/>
                    <a:pt x="48" y="112"/>
                  </a:cubicBezTo>
                  <a:cubicBezTo>
                    <a:pt x="59" y="117"/>
                    <a:pt x="71" y="99"/>
                    <a:pt x="84" y="96"/>
                  </a:cubicBezTo>
                  <a:cubicBezTo>
                    <a:pt x="97" y="93"/>
                    <a:pt x="109" y="98"/>
                    <a:pt x="128" y="92"/>
                  </a:cubicBezTo>
                  <a:cubicBezTo>
                    <a:pt x="147" y="86"/>
                    <a:pt x="188" y="66"/>
                    <a:pt x="200" y="6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84" name="Freeform 87"/>
            <p:cNvSpPr>
              <a:spLocks/>
            </p:cNvSpPr>
            <p:nvPr/>
          </p:nvSpPr>
          <p:spPr bwMode="auto">
            <a:xfrm>
              <a:off x="3216" y="1188"/>
              <a:ext cx="248" cy="126"/>
            </a:xfrm>
            <a:custGeom>
              <a:avLst/>
              <a:gdLst>
                <a:gd name="T0" fmla="*/ 152 w 248"/>
                <a:gd name="T1" fmla="*/ 64 h 126"/>
                <a:gd name="T2" fmla="*/ 68 w 248"/>
                <a:gd name="T3" fmla="*/ 68 h 126"/>
                <a:gd name="T4" fmla="*/ 28 w 248"/>
                <a:gd name="T5" fmla="*/ 88 h 126"/>
                <a:gd name="T6" fmla="*/ 0 w 248"/>
                <a:gd name="T7" fmla="*/ 112 h 126"/>
                <a:gd name="T8" fmla="*/ 28 w 248"/>
                <a:gd name="T9" fmla="*/ 124 h 126"/>
                <a:gd name="T10" fmla="*/ 76 w 248"/>
                <a:gd name="T11" fmla="*/ 100 h 126"/>
                <a:gd name="T12" fmla="*/ 136 w 248"/>
                <a:gd name="T13" fmla="*/ 92 h 126"/>
                <a:gd name="T14" fmla="*/ 196 w 248"/>
                <a:gd name="T15" fmla="*/ 96 h 126"/>
                <a:gd name="T16" fmla="*/ 216 w 248"/>
                <a:gd name="T17" fmla="*/ 76 h 126"/>
                <a:gd name="T18" fmla="*/ 236 w 248"/>
                <a:gd name="T19" fmla="*/ 24 h 126"/>
                <a:gd name="T20" fmla="*/ 248 w 248"/>
                <a:gd name="T21" fmla="*/ 0 h 1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8"/>
                <a:gd name="T34" fmla="*/ 0 h 126"/>
                <a:gd name="T35" fmla="*/ 248 w 248"/>
                <a:gd name="T36" fmla="*/ 126 h 1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8" h="126">
                  <a:moveTo>
                    <a:pt x="152" y="64"/>
                  </a:moveTo>
                  <a:cubicBezTo>
                    <a:pt x="120" y="64"/>
                    <a:pt x="89" y="64"/>
                    <a:pt x="68" y="68"/>
                  </a:cubicBezTo>
                  <a:cubicBezTo>
                    <a:pt x="47" y="72"/>
                    <a:pt x="39" y="81"/>
                    <a:pt x="28" y="88"/>
                  </a:cubicBezTo>
                  <a:cubicBezTo>
                    <a:pt x="17" y="95"/>
                    <a:pt x="0" y="106"/>
                    <a:pt x="0" y="112"/>
                  </a:cubicBezTo>
                  <a:cubicBezTo>
                    <a:pt x="0" y="118"/>
                    <a:pt x="15" y="126"/>
                    <a:pt x="28" y="124"/>
                  </a:cubicBezTo>
                  <a:cubicBezTo>
                    <a:pt x="41" y="122"/>
                    <a:pt x="58" y="105"/>
                    <a:pt x="76" y="100"/>
                  </a:cubicBezTo>
                  <a:cubicBezTo>
                    <a:pt x="94" y="95"/>
                    <a:pt x="116" y="93"/>
                    <a:pt x="136" y="92"/>
                  </a:cubicBezTo>
                  <a:cubicBezTo>
                    <a:pt x="156" y="91"/>
                    <a:pt x="183" y="99"/>
                    <a:pt x="196" y="96"/>
                  </a:cubicBezTo>
                  <a:cubicBezTo>
                    <a:pt x="209" y="93"/>
                    <a:pt x="209" y="88"/>
                    <a:pt x="216" y="76"/>
                  </a:cubicBezTo>
                  <a:cubicBezTo>
                    <a:pt x="223" y="64"/>
                    <a:pt x="231" y="37"/>
                    <a:pt x="236" y="24"/>
                  </a:cubicBezTo>
                  <a:cubicBezTo>
                    <a:pt x="241" y="11"/>
                    <a:pt x="244" y="5"/>
                    <a:pt x="248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85" name="Freeform 88"/>
            <p:cNvSpPr>
              <a:spLocks/>
            </p:cNvSpPr>
            <p:nvPr/>
          </p:nvSpPr>
          <p:spPr bwMode="auto">
            <a:xfrm>
              <a:off x="3328" y="1216"/>
              <a:ext cx="168" cy="107"/>
            </a:xfrm>
            <a:custGeom>
              <a:avLst/>
              <a:gdLst>
                <a:gd name="T0" fmla="*/ 168 w 168"/>
                <a:gd name="T1" fmla="*/ 0 h 107"/>
                <a:gd name="T2" fmla="*/ 120 w 168"/>
                <a:gd name="T3" fmla="*/ 72 h 107"/>
                <a:gd name="T4" fmla="*/ 108 w 168"/>
                <a:gd name="T5" fmla="*/ 104 h 107"/>
                <a:gd name="T6" fmla="*/ 36 w 168"/>
                <a:gd name="T7" fmla="*/ 88 h 107"/>
                <a:gd name="T8" fmla="*/ 0 w 168"/>
                <a:gd name="T9" fmla="*/ 88 h 1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8"/>
                <a:gd name="T16" fmla="*/ 0 h 107"/>
                <a:gd name="T17" fmla="*/ 168 w 168"/>
                <a:gd name="T18" fmla="*/ 107 h 1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8" h="107">
                  <a:moveTo>
                    <a:pt x="168" y="0"/>
                  </a:moveTo>
                  <a:cubicBezTo>
                    <a:pt x="149" y="27"/>
                    <a:pt x="130" y="55"/>
                    <a:pt x="120" y="72"/>
                  </a:cubicBezTo>
                  <a:cubicBezTo>
                    <a:pt x="110" y="89"/>
                    <a:pt x="122" y="101"/>
                    <a:pt x="108" y="104"/>
                  </a:cubicBezTo>
                  <a:cubicBezTo>
                    <a:pt x="94" y="107"/>
                    <a:pt x="54" y="91"/>
                    <a:pt x="36" y="88"/>
                  </a:cubicBezTo>
                  <a:cubicBezTo>
                    <a:pt x="18" y="85"/>
                    <a:pt x="9" y="86"/>
                    <a:pt x="0" y="88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86" name="AutoShape 89"/>
            <p:cNvSpPr>
              <a:spLocks noChangeArrowheads="1"/>
            </p:cNvSpPr>
            <p:nvPr/>
          </p:nvSpPr>
          <p:spPr bwMode="auto">
            <a:xfrm>
              <a:off x="3040" y="1012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87" name="AutoShape 90"/>
            <p:cNvSpPr>
              <a:spLocks noChangeArrowheads="1"/>
            </p:cNvSpPr>
            <p:nvPr/>
          </p:nvSpPr>
          <p:spPr bwMode="auto">
            <a:xfrm>
              <a:off x="3292" y="1096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88" name="AutoShape 91"/>
            <p:cNvSpPr>
              <a:spLocks noChangeArrowheads="1"/>
            </p:cNvSpPr>
            <p:nvPr/>
          </p:nvSpPr>
          <p:spPr bwMode="auto">
            <a:xfrm>
              <a:off x="3456" y="1124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89" name="AutoShape 92"/>
            <p:cNvSpPr>
              <a:spLocks noChangeArrowheads="1"/>
            </p:cNvSpPr>
            <p:nvPr/>
          </p:nvSpPr>
          <p:spPr bwMode="auto">
            <a:xfrm>
              <a:off x="3312" y="1168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0" name="AutoShape 93"/>
            <p:cNvSpPr>
              <a:spLocks noChangeArrowheads="1"/>
            </p:cNvSpPr>
            <p:nvPr/>
          </p:nvSpPr>
          <p:spPr bwMode="auto">
            <a:xfrm>
              <a:off x="3116" y="1020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1" name="AutoShape 94"/>
            <p:cNvSpPr>
              <a:spLocks noChangeArrowheads="1"/>
            </p:cNvSpPr>
            <p:nvPr/>
          </p:nvSpPr>
          <p:spPr bwMode="auto">
            <a:xfrm>
              <a:off x="3008" y="1080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2" name="AutoShape 95"/>
            <p:cNvSpPr>
              <a:spLocks noChangeArrowheads="1"/>
            </p:cNvSpPr>
            <p:nvPr/>
          </p:nvSpPr>
          <p:spPr bwMode="auto">
            <a:xfrm>
              <a:off x="3224" y="1056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3" name="AutoShape 96"/>
            <p:cNvSpPr>
              <a:spLocks noChangeArrowheads="1"/>
            </p:cNvSpPr>
            <p:nvPr/>
          </p:nvSpPr>
          <p:spPr bwMode="auto">
            <a:xfrm>
              <a:off x="3412" y="1384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4" name="AutoShape 97"/>
            <p:cNvSpPr>
              <a:spLocks noChangeArrowheads="1"/>
            </p:cNvSpPr>
            <p:nvPr/>
          </p:nvSpPr>
          <p:spPr bwMode="auto">
            <a:xfrm>
              <a:off x="3412" y="1324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5" name="AutoShape 98"/>
            <p:cNvSpPr>
              <a:spLocks noChangeArrowheads="1"/>
            </p:cNvSpPr>
            <p:nvPr/>
          </p:nvSpPr>
          <p:spPr bwMode="auto">
            <a:xfrm>
              <a:off x="3348" y="1404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6" name="AutoShape 99"/>
            <p:cNvSpPr>
              <a:spLocks noChangeArrowheads="1"/>
            </p:cNvSpPr>
            <p:nvPr/>
          </p:nvSpPr>
          <p:spPr bwMode="auto">
            <a:xfrm>
              <a:off x="3408" y="1132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97" name="AutoShape 100"/>
            <p:cNvSpPr>
              <a:spLocks noChangeArrowheads="1"/>
            </p:cNvSpPr>
            <p:nvPr/>
          </p:nvSpPr>
          <p:spPr bwMode="auto">
            <a:xfrm>
              <a:off x="3484" y="1188"/>
              <a:ext cx="56" cy="96"/>
            </a:xfrm>
            <a:prstGeom prst="star16">
              <a:avLst>
                <a:gd name="adj" fmla="val 375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3321" name="Freeform 102"/>
          <p:cNvSpPr>
            <a:spLocks/>
          </p:cNvSpPr>
          <p:nvPr/>
        </p:nvSpPr>
        <p:spPr bwMode="auto">
          <a:xfrm>
            <a:off x="5287963" y="2012950"/>
            <a:ext cx="476250" cy="701675"/>
          </a:xfrm>
          <a:custGeom>
            <a:avLst/>
            <a:gdLst>
              <a:gd name="T0" fmla="*/ 0 w 301"/>
              <a:gd name="T1" fmla="*/ 0 h 616"/>
              <a:gd name="T2" fmla="*/ 2147483647 w 301"/>
              <a:gd name="T3" fmla="*/ 2147483647 h 616"/>
              <a:gd name="T4" fmla="*/ 2147483647 w 301"/>
              <a:gd name="T5" fmla="*/ 2147483647 h 616"/>
              <a:gd name="T6" fmla="*/ 2147483647 w 301"/>
              <a:gd name="T7" fmla="*/ 2147483647 h 616"/>
              <a:gd name="T8" fmla="*/ 2147483647 w 301"/>
              <a:gd name="T9" fmla="*/ 2147483647 h 616"/>
              <a:gd name="T10" fmla="*/ 2147483647 w 301"/>
              <a:gd name="T11" fmla="*/ 2147483647 h 616"/>
              <a:gd name="T12" fmla="*/ 2147483647 w 301"/>
              <a:gd name="T13" fmla="*/ 2147483647 h 616"/>
              <a:gd name="T14" fmla="*/ 2147483647 w 301"/>
              <a:gd name="T15" fmla="*/ 2147483647 h 616"/>
              <a:gd name="T16" fmla="*/ 2147483647 w 301"/>
              <a:gd name="T17" fmla="*/ 2147483647 h 616"/>
              <a:gd name="T18" fmla="*/ 2147483647 w 301"/>
              <a:gd name="T19" fmla="*/ 2147483647 h 6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01"/>
              <a:gd name="T31" fmla="*/ 0 h 616"/>
              <a:gd name="T32" fmla="*/ 301 w 301"/>
              <a:gd name="T33" fmla="*/ 616 h 61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01" h="616">
                <a:moveTo>
                  <a:pt x="0" y="0"/>
                </a:moveTo>
                <a:cubicBezTo>
                  <a:pt x="5" y="19"/>
                  <a:pt x="11" y="39"/>
                  <a:pt x="28" y="56"/>
                </a:cubicBezTo>
                <a:cubicBezTo>
                  <a:pt x="45" y="73"/>
                  <a:pt x="69" y="88"/>
                  <a:pt x="100" y="104"/>
                </a:cubicBezTo>
                <a:cubicBezTo>
                  <a:pt x="131" y="120"/>
                  <a:pt x="185" y="137"/>
                  <a:pt x="212" y="152"/>
                </a:cubicBezTo>
                <a:cubicBezTo>
                  <a:pt x="239" y="167"/>
                  <a:pt x="253" y="176"/>
                  <a:pt x="264" y="196"/>
                </a:cubicBezTo>
                <a:cubicBezTo>
                  <a:pt x="275" y="216"/>
                  <a:pt x="274" y="248"/>
                  <a:pt x="280" y="272"/>
                </a:cubicBezTo>
                <a:cubicBezTo>
                  <a:pt x="286" y="296"/>
                  <a:pt x="301" y="309"/>
                  <a:pt x="300" y="340"/>
                </a:cubicBezTo>
                <a:cubicBezTo>
                  <a:pt x="299" y="371"/>
                  <a:pt x="285" y="419"/>
                  <a:pt x="276" y="456"/>
                </a:cubicBezTo>
                <a:cubicBezTo>
                  <a:pt x="267" y="493"/>
                  <a:pt x="263" y="533"/>
                  <a:pt x="244" y="560"/>
                </a:cubicBezTo>
                <a:cubicBezTo>
                  <a:pt x="225" y="587"/>
                  <a:pt x="192" y="601"/>
                  <a:pt x="160" y="616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22" name="Freeform 103"/>
          <p:cNvSpPr>
            <a:spLocks/>
          </p:cNvSpPr>
          <p:nvPr/>
        </p:nvSpPr>
        <p:spPr bwMode="auto">
          <a:xfrm>
            <a:off x="5405438" y="2322513"/>
            <a:ext cx="290512" cy="365125"/>
          </a:xfrm>
          <a:custGeom>
            <a:avLst/>
            <a:gdLst>
              <a:gd name="T0" fmla="*/ 2147483647 w 183"/>
              <a:gd name="T1" fmla="*/ 2147483647 h 320"/>
              <a:gd name="T2" fmla="*/ 2147483647 w 183"/>
              <a:gd name="T3" fmla="*/ 2147483647 h 320"/>
              <a:gd name="T4" fmla="*/ 2147483647 w 183"/>
              <a:gd name="T5" fmla="*/ 2147483647 h 320"/>
              <a:gd name="T6" fmla="*/ 2147483647 w 183"/>
              <a:gd name="T7" fmla="*/ 2147483647 h 320"/>
              <a:gd name="T8" fmla="*/ 2147483647 w 183"/>
              <a:gd name="T9" fmla="*/ 2147483647 h 320"/>
              <a:gd name="T10" fmla="*/ 2147483647 w 183"/>
              <a:gd name="T11" fmla="*/ 2147483647 h 320"/>
              <a:gd name="T12" fmla="*/ 2147483647 w 183"/>
              <a:gd name="T13" fmla="*/ 2147483647 h 320"/>
              <a:gd name="T14" fmla="*/ 2147483647 w 183"/>
              <a:gd name="T15" fmla="*/ 2147483647 h 3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83"/>
              <a:gd name="T25" fmla="*/ 0 h 320"/>
              <a:gd name="T26" fmla="*/ 183 w 183"/>
              <a:gd name="T27" fmla="*/ 320 h 32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83" h="320">
                <a:moveTo>
                  <a:pt x="13" y="32"/>
                </a:moveTo>
                <a:cubicBezTo>
                  <a:pt x="6" y="20"/>
                  <a:pt x="0" y="8"/>
                  <a:pt x="13" y="4"/>
                </a:cubicBezTo>
                <a:cubicBezTo>
                  <a:pt x="26" y="0"/>
                  <a:pt x="69" y="1"/>
                  <a:pt x="89" y="8"/>
                </a:cubicBezTo>
                <a:cubicBezTo>
                  <a:pt x="109" y="15"/>
                  <a:pt x="118" y="27"/>
                  <a:pt x="133" y="44"/>
                </a:cubicBezTo>
                <a:cubicBezTo>
                  <a:pt x="148" y="61"/>
                  <a:pt x="171" y="85"/>
                  <a:pt x="177" y="112"/>
                </a:cubicBezTo>
                <a:cubicBezTo>
                  <a:pt x="183" y="139"/>
                  <a:pt x="177" y="178"/>
                  <a:pt x="169" y="204"/>
                </a:cubicBezTo>
                <a:cubicBezTo>
                  <a:pt x="161" y="230"/>
                  <a:pt x="144" y="249"/>
                  <a:pt x="129" y="268"/>
                </a:cubicBezTo>
                <a:cubicBezTo>
                  <a:pt x="114" y="287"/>
                  <a:pt x="95" y="303"/>
                  <a:pt x="77" y="32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grpSp>
        <p:nvGrpSpPr>
          <p:cNvPr id="53323" name="Group 115"/>
          <p:cNvGrpSpPr>
            <a:grpSpLocks/>
          </p:cNvGrpSpPr>
          <p:nvPr/>
        </p:nvGrpSpPr>
        <p:grpSpPr bwMode="auto">
          <a:xfrm rot="-9632922">
            <a:off x="3727450" y="2736850"/>
            <a:ext cx="361950" cy="363538"/>
            <a:chOff x="3347" y="1896"/>
            <a:chExt cx="229" cy="320"/>
          </a:xfrm>
        </p:grpSpPr>
        <p:sp>
          <p:nvSpPr>
            <p:cNvPr id="53368" name="Freeform 104"/>
            <p:cNvSpPr>
              <a:spLocks/>
            </p:cNvSpPr>
            <p:nvPr/>
          </p:nvSpPr>
          <p:spPr bwMode="auto">
            <a:xfrm>
              <a:off x="3404" y="1896"/>
              <a:ext cx="4" cy="104"/>
            </a:xfrm>
            <a:custGeom>
              <a:avLst/>
              <a:gdLst>
                <a:gd name="T0" fmla="*/ 0 w 4"/>
                <a:gd name="T1" fmla="*/ 104 h 104"/>
                <a:gd name="T2" fmla="*/ 4 w 4"/>
                <a:gd name="T3" fmla="*/ 0 h 104"/>
                <a:gd name="T4" fmla="*/ 0 60000 65536"/>
                <a:gd name="T5" fmla="*/ 0 60000 65536"/>
                <a:gd name="T6" fmla="*/ 0 w 4"/>
                <a:gd name="T7" fmla="*/ 0 h 104"/>
                <a:gd name="T8" fmla="*/ 4 w 4"/>
                <a:gd name="T9" fmla="*/ 104 h 1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04">
                  <a:moveTo>
                    <a:pt x="0" y="104"/>
                  </a:moveTo>
                  <a:cubicBezTo>
                    <a:pt x="0" y="61"/>
                    <a:pt x="1" y="19"/>
                    <a:pt x="4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69" name="Freeform 105"/>
            <p:cNvSpPr>
              <a:spLocks/>
            </p:cNvSpPr>
            <p:nvPr/>
          </p:nvSpPr>
          <p:spPr bwMode="auto">
            <a:xfrm>
              <a:off x="3408" y="1932"/>
              <a:ext cx="84" cy="76"/>
            </a:xfrm>
            <a:custGeom>
              <a:avLst/>
              <a:gdLst>
                <a:gd name="T0" fmla="*/ 0 w 84"/>
                <a:gd name="T1" fmla="*/ 76 h 76"/>
                <a:gd name="T2" fmla="*/ 56 w 84"/>
                <a:gd name="T3" fmla="*/ 20 h 76"/>
                <a:gd name="T4" fmla="*/ 84 w 84"/>
                <a:gd name="T5" fmla="*/ 0 h 76"/>
                <a:gd name="T6" fmla="*/ 0 60000 65536"/>
                <a:gd name="T7" fmla="*/ 0 60000 65536"/>
                <a:gd name="T8" fmla="*/ 0 60000 65536"/>
                <a:gd name="T9" fmla="*/ 0 w 84"/>
                <a:gd name="T10" fmla="*/ 0 h 76"/>
                <a:gd name="T11" fmla="*/ 84 w 84"/>
                <a:gd name="T12" fmla="*/ 76 h 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" h="76">
                  <a:moveTo>
                    <a:pt x="0" y="76"/>
                  </a:moveTo>
                  <a:cubicBezTo>
                    <a:pt x="21" y="54"/>
                    <a:pt x="42" y="33"/>
                    <a:pt x="56" y="20"/>
                  </a:cubicBezTo>
                  <a:cubicBezTo>
                    <a:pt x="70" y="7"/>
                    <a:pt x="79" y="4"/>
                    <a:pt x="84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0" name="Freeform 106"/>
            <p:cNvSpPr>
              <a:spLocks/>
            </p:cNvSpPr>
            <p:nvPr/>
          </p:nvSpPr>
          <p:spPr bwMode="auto">
            <a:xfrm>
              <a:off x="3412" y="1996"/>
              <a:ext cx="104" cy="27"/>
            </a:xfrm>
            <a:custGeom>
              <a:avLst/>
              <a:gdLst>
                <a:gd name="T0" fmla="*/ 0 w 104"/>
                <a:gd name="T1" fmla="*/ 20 h 27"/>
                <a:gd name="T2" fmla="*/ 44 w 104"/>
                <a:gd name="T3" fmla="*/ 24 h 27"/>
                <a:gd name="T4" fmla="*/ 104 w 104"/>
                <a:gd name="T5" fmla="*/ 0 h 27"/>
                <a:gd name="T6" fmla="*/ 0 60000 65536"/>
                <a:gd name="T7" fmla="*/ 0 60000 65536"/>
                <a:gd name="T8" fmla="*/ 0 60000 65536"/>
                <a:gd name="T9" fmla="*/ 0 w 104"/>
                <a:gd name="T10" fmla="*/ 0 h 27"/>
                <a:gd name="T11" fmla="*/ 104 w 104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27">
                  <a:moveTo>
                    <a:pt x="0" y="20"/>
                  </a:moveTo>
                  <a:cubicBezTo>
                    <a:pt x="13" y="23"/>
                    <a:pt x="27" y="27"/>
                    <a:pt x="44" y="24"/>
                  </a:cubicBezTo>
                  <a:cubicBezTo>
                    <a:pt x="61" y="21"/>
                    <a:pt x="82" y="10"/>
                    <a:pt x="104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1" name="Freeform 107"/>
            <p:cNvSpPr>
              <a:spLocks/>
            </p:cNvSpPr>
            <p:nvPr/>
          </p:nvSpPr>
          <p:spPr bwMode="auto">
            <a:xfrm>
              <a:off x="3368" y="2160"/>
              <a:ext cx="40" cy="56"/>
            </a:xfrm>
            <a:custGeom>
              <a:avLst/>
              <a:gdLst>
                <a:gd name="T0" fmla="*/ 61043 w 16"/>
                <a:gd name="T1" fmla="*/ 0 h 32"/>
                <a:gd name="T2" fmla="*/ 0 w 16"/>
                <a:gd name="T3" fmla="*/ 4940 h 32"/>
                <a:gd name="T4" fmla="*/ 0 60000 65536"/>
                <a:gd name="T5" fmla="*/ 0 60000 65536"/>
                <a:gd name="T6" fmla="*/ 0 w 16"/>
                <a:gd name="T7" fmla="*/ 0 h 32"/>
                <a:gd name="T8" fmla="*/ 16 w 16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2">
                  <a:moveTo>
                    <a:pt x="16" y="0"/>
                  </a:moveTo>
                  <a:cubicBezTo>
                    <a:pt x="9" y="13"/>
                    <a:pt x="3" y="26"/>
                    <a:pt x="0" y="32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2" name="Freeform 108"/>
            <p:cNvSpPr>
              <a:spLocks/>
            </p:cNvSpPr>
            <p:nvPr/>
          </p:nvSpPr>
          <p:spPr bwMode="auto">
            <a:xfrm>
              <a:off x="3400" y="2168"/>
              <a:ext cx="92" cy="24"/>
            </a:xfrm>
            <a:custGeom>
              <a:avLst/>
              <a:gdLst>
                <a:gd name="T0" fmla="*/ 0 w 92"/>
                <a:gd name="T1" fmla="*/ 0 h 24"/>
                <a:gd name="T2" fmla="*/ 64 w 92"/>
                <a:gd name="T3" fmla="*/ 12 h 24"/>
                <a:gd name="T4" fmla="*/ 92 w 92"/>
                <a:gd name="T5" fmla="*/ 24 h 24"/>
                <a:gd name="T6" fmla="*/ 0 60000 65536"/>
                <a:gd name="T7" fmla="*/ 0 60000 65536"/>
                <a:gd name="T8" fmla="*/ 0 60000 65536"/>
                <a:gd name="T9" fmla="*/ 0 w 92"/>
                <a:gd name="T10" fmla="*/ 0 h 24"/>
                <a:gd name="T11" fmla="*/ 92 w 92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2" h="24">
                  <a:moveTo>
                    <a:pt x="0" y="0"/>
                  </a:moveTo>
                  <a:cubicBezTo>
                    <a:pt x="24" y="4"/>
                    <a:pt x="49" y="8"/>
                    <a:pt x="64" y="12"/>
                  </a:cubicBezTo>
                  <a:cubicBezTo>
                    <a:pt x="79" y="16"/>
                    <a:pt x="85" y="20"/>
                    <a:pt x="92" y="24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3" name="Freeform 109"/>
            <p:cNvSpPr>
              <a:spLocks/>
            </p:cNvSpPr>
            <p:nvPr/>
          </p:nvSpPr>
          <p:spPr bwMode="auto">
            <a:xfrm>
              <a:off x="3404" y="2108"/>
              <a:ext cx="132" cy="40"/>
            </a:xfrm>
            <a:custGeom>
              <a:avLst/>
              <a:gdLst>
                <a:gd name="T0" fmla="*/ 0 w 132"/>
                <a:gd name="T1" fmla="*/ 40 h 40"/>
                <a:gd name="T2" fmla="*/ 80 w 132"/>
                <a:gd name="T3" fmla="*/ 28 h 40"/>
                <a:gd name="T4" fmla="*/ 132 w 132"/>
                <a:gd name="T5" fmla="*/ 0 h 40"/>
                <a:gd name="T6" fmla="*/ 0 60000 65536"/>
                <a:gd name="T7" fmla="*/ 0 60000 65536"/>
                <a:gd name="T8" fmla="*/ 0 60000 65536"/>
                <a:gd name="T9" fmla="*/ 0 w 132"/>
                <a:gd name="T10" fmla="*/ 0 h 40"/>
                <a:gd name="T11" fmla="*/ 132 w 132"/>
                <a:gd name="T12" fmla="*/ 40 h 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2" h="40">
                  <a:moveTo>
                    <a:pt x="0" y="40"/>
                  </a:moveTo>
                  <a:cubicBezTo>
                    <a:pt x="29" y="37"/>
                    <a:pt x="58" y="35"/>
                    <a:pt x="80" y="28"/>
                  </a:cubicBezTo>
                  <a:cubicBezTo>
                    <a:pt x="102" y="21"/>
                    <a:pt x="117" y="10"/>
                    <a:pt x="132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4" name="Freeform 110"/>
            <p:cNvSpPr>
              <a:spLocks/>
            </p:cNvSpPr>
            <p:nvPr/>
          </p:nvSpPr>
          <p:spPr bwMode="auto">
            <a:xfrm>
              <a:off x="3347" y="2039"/>
              <a:ext cx="133" cy="74"/>
            </a:xfrm>
            <a:custGeom>
              <a:avLst/>
              <a:gdLst>
                <a:gd name="T0" fmla="*/ 117 w 133"/>
                <a:gd name="T1" fmla="*/ 21 h 74"/>
                <a:gd name="T2" fmla="*/ 77 w 133"/>
                <a:gd name="T3" fmla="*/ 1 h 74"/>
                <a:gd name="T4" fmla="*/ 41 w 133"/>
                <a:gd name="T5" fmla="*/ 13 h 74"/>
                <a:gd name="T6" fmla="*/ 1 w 133"/>
                <a:gd name="T7" fmla="*/ 37 h 74"/>
                <a:gd name="T8" fmla="*/ 37 w 133"/>
                <a:gd name="T9" fmla="*/ 57 h 74"/>
                <a:gd name="T10" fmla="*/ 73 w 133"/>
                <a:gd name="T11" fmla="*/ 73 h 74"/>
                <a:gd name="T12" fmla="*/ 133 w 133"/>
                <a:gd name="T13" fmla="*/ 61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3"/>
                <a:gd name="T22" fmla="*/ 0 h 74"/>
                <a:gd name="T23" fmla="*/ 133 w 133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3" h="74">
                  <a:moveTo>
                    <a:pt x="117" y="21"/>
                  </a:moveTo>
                  <a:cubicBezTo>
                    <a:pt x="103" y="11"/>
                    <a:pt x="90" y="2"/>
                    <a:pt x="77" y="1"/>
                  </a:cubicBezTo>
                  <a:cubicBezTo>
                    <a:pt x="64" y="0"/>
                    <a:pt x="54" y="7"/>
                    <a:pt x="41" y="13"/>
                  </a:cubicBezTo>
                  <a:cubicBezTo>
                    <a:pt x="28" y="19"/>
                    <a:pt x="2" y="30"/>
                    <a:pt x="1" y="37"/>
                  </a:cubicBezTo>
                  <a:cubicBezTo>
                    <a:pt x="0" y="44"/>
                    <a:pt x="25" y="51"/>
                    <a:pt x="37" y="57"/>
                  </a:cubicBezTo>
                  <a:cubicBezTo>
                    <a:pt x="49" y="63"/>
                    <a:pt x="57" y="72"/>
                    <a:pt x="73" y="73"/>
                  </a:cubicBezTo>
                  <a:cubicBezTo>
                    <a:pt x="89" y="74"/>
                    <a:pt x="111" y="67"/>
                    <a:pt x="133" y="61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5" name="Freeform 111"/>
            <p:cNvSpPr>
              <a:spLocks/>
            </p:cNvSpPr>
            <p:nvPr/>
          </p:nvSpPr>
          <p:spPr bwMode="auto">
            <a:xfrm>
              <a:off x="3472" y="2016"/>
              <a:ext cx="64" cy="44"/>
            </a:xfrm>
            <a:custGeom>
              <a:avLst/>
              <a:gdLst>
                <a:gd name="T0" fmla="*/ 0 w 64"/>
                <a:gd name="T1" fmla="*/ 44 h 44"/>
                <a:gd name="T2" fmla="*/ 64 w 64"/>
                <a:gd name="T3" fmla="*/ 0 h 44"/>
                <a:gd name="T4" fmla="*/ 0 60000 65536"/>
                <a:gd name="T5" fmla="*/ 0 60000 65536"/>
                <a:gd name="T6" fmla="*/ 0 w 64"/>
                <a:gd name="T7" fmla="*/ 0 h 44"/>
                <a:gd name="T8" fmla="*/ 64 w 64"/>
                <a:gd name="T9" fmla="*/ 44 h 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" h="44">
                  <a:moveTo>
                    <a:pt x="0" y="44"/>
                  </a:moveTo>
                  <a:cubicBezTo>
                    <a:pt x="0" y="44"/>
                    <a:pt x="32" y="22"/>
                    <a:pt x="64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6" name="Freeform 112"/>
            <p:cNvSpPr>
              <a:spLocks/>
            </p:cNvSpPr>
            <p:nvPr/>
          </p:nvSpPr>
          <p:spPr bwMode="auto">
            <a:xfrm>
              <a:off x="3468" y="2064"/>
              <a:ext cx="100" cy="9"/>
            </a:xfrm>
            <a:custGeom>
              <a:avLst/>
              <a:gdLst>
                <a:gd name="T0" fmla="*/ 0 w 100"/>
                <a:gd name="T1" fmla="*/ 0 h 9"/>
                <a:gd name="T2" fmla="*/ 76 w 100"/>
                <a:gd name="T3" fmla="*/ 8 h 9"/>
                <a:gd name="T4" fmla="*/ 100 w 100"/>
                <a:gd name="T5" fmla="*/ 4 h 9"/>
                <a:gd name="T6" fmla="*/ 0 60000 65536"/>
                <a:gd name="T7" fmla="*/ 0 60000 65536"/>
                <a:gd name="T8" fmla="*/ 0 60000 65536"/>
                <a:gd name="T9" fmla="*/ 0 w 100"/>
                <a:gd name="T10" fmla="*/ 0 h 9"/>
                <a:gd name="T11" fmla="*/ 100 w 100"/>
                <a:gd name="T12" fmla="*/ 9 h 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9">
                  <a:moveTo>
                    <a:pt x="0" y="0"/>
                  </a:moveTo>
                  <a:cubicBezTo>
                    <a:pt x="29" y="3"/>
                    <a:pt x="59" y="7"/>
                    <a:pt x="76" y="8"/>
                  </a:cubicBezTo>
                  <a:cubicBezTo>
                    <a:pt x="93" y="9"/>
                    <a:pt x="96" y="6"/>
                    <a:pt x="100" y="4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7" name="Freeform 113"/>
            <p:cNvSpPr>
              <a:spLocks/>
            </p:cNvSpPr>
            <p:nvPr/>
          </p:nvSpPr>
          <p:spPr bwMode="auto">
            <a:xfrm>
              <a:off x="3532" y="2112"/>
              <a:ext cx="44" cy="32"/>
            </a:xfrm>
            <a:custGeom>
              <a:avLst/>
              <a:gdLst>
                <a:gd name="T0" fmla="*/ 0 w 44"/>
                <a:gd name="T1" fmla="*/ 0 h 32"/>
                <a:gd name="T2" fmla="*/ 44 w 44"/>
                <a:gd name="T3" fmla="*/ 32 h 32"/>
                <a:gd name="T4" fmla="*/ 0 60000 65536"/>
                <a:gd name="T5" fmla="*/ 0 60000 65536"/>
                <a:gd name="T6" fmla="*/ 0 w 44"/>
                <a:gd name="T7" fmla="*/ 0 h 32"/>
                <a:gd name="T8" fmla="*/ 44 w 44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" h="32">
                  <a:moveTo>
                    <a:pt x="0" y="0"/>
                  </a:moveTo>
                  <a:cubicBezTo>
                    <a:pt x="18" y="13"/>
                    <a:pt x="37" y="26"/>
                    <a:pt x="44" y="32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378" name="Freeform 114"/>
            <p:cNvSpPr>
              <a:spLocks/>
            </p:cNvSpPr>
            <p:nvPr/>
          </p:nvSpPr>
          <p:spPr bwMode="auto">
            <a:xfrm>
              <a:off x="3476" y="2084"/>
              <a:ext cx="88" cy="28"/>
            </a:xfrm>
            <a:custGeom>
              <a:avLst/>
              <a:gdLst>
                <a:gd name="T0" fmla="*/ 0 w 88"/>
                <a:gd name="T1" fmla="*/ 16 h 28"/>
                <a:gd name="T2" fmla="*/ 28 w 88"/>
                <a:gd name="T3" fmla="*/ 24 h 28"/>
                <a:gd name="T4" fmla="*/ 76 w 88"/>
                <a:gd name="T5" fmla="*/ 24 h 28"/>
                <a:gd name="T6" fmla="*/ 88 w 88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8"/>
                <a:gd name="T13" fmla="*/ 0 h 28"/>
                <a:gd name="T14" fmla="*/ 88 w 88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8" h="28">
                  <a:moveTo>
                    <a:pt x="0" y="16"/>
                  </a:moveTo>
                  <a:cubicBezTo>
                    <a:pt x="7" y="19"/>
                    <a:pt x="15" y="23"/>
                    <a:pt x="28" y="24"/>
                  </a:cubicBezTo>
                  <a:cubicBezTo>
                    <a:pt x="41" y="25"/>
                    <a:pt x="66" y="28"/>
                    <a:pt x="76" y="24"/>
                  </a:cubicBezTo>
                  <a:cubicBezTo>
                    <a:pt x="86" y="20"/>
                    <a:pt x="87" y="10"/>
                    <a:pt x="88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3324" name="Freeform 116"/>
          <p:cNvSpPr>
            <a:spLocks/>
          </p:cNvSpPr>
          <p:nvPr/>
        </p:nvSpPr>
        <p:spPr bwMode="auto">
          <a:xfrm>
            <a:off x="4051300" y="2800350"/>
            <a:ext cx="531813" cy="411163"/>
          </a:xfrm>
          <a:custGeom>
            <a:avLst/>
            <a:gdLst>
              <a:gd name="T0" fmla="*/ 2147483647 w 336"/>
              <a:gd name="T1" fmla="*/ 0 h 360"/>
              <a:gd name="T2" fmla="*/ 2147483647 w 336"/>
              <a:gd name="T3" fmla="*/ 2147483647 h 360"/>
              <a:gd name="T4" fmla="*/ 2147483647 w 336"/>
              <a:gd name="T5" fmla="*/ 2147483647 h 360"/>
              <a:gd name="T6" fmla="*/ 2147483647 w 336"/>
              <a:gd name="T7" fmla="*/ 2147483647 h 360"/>
              <a:gd name="T8" fmla="*/ 2147483647 w 336"/>
              <a:gd name="T9" fmla="*/ 2147483647 h 360"/>
              <a:gd name="T10" fmla="*/ 2147483647 w 336"/>
              <a:gd name="T11" fmla="*/ 2147483647 h 360"/>
              <a:gd name="T12" fmla="*/ 2147483647 w 336"/>
              <a:gd name="T13" fmla="*/ 2147483647 h 360"/>
              <a:gd name="T14" fmla="*/ 2147483647 w 336"/>
              <a:gd name="T15" fmla="*/ 2147483647 h 360"/>
              <a:gd name="T16" fmla="*/ 2147483647 w 336"/>
              <a:gd name="T17" fmla="*/ 2147483647 h 3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36"/>
              <a:gd name="T28" fmla="*/ 0 h 360"/>
              <a:gd name="T29" fmla="*/ 336 w 336"/>
              <a:gd name="T30" fmla="*/ 360 h 3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36" h="360">
                <a:moveTo>
                  <a:pt x="80" y="0"/>
                </a:moveTo>
                <a:cubicBezTo>
                  <a:pt x="54" y="11"/>
                  <a:pt x="29" y="23"/>
                  <a:pt x="16" y="36"/>
                </a:cubicBezTo>
                <a:cubicBezTo>
                  <a:pt x="3" y="49"/>
                  <a:pt x="0" y="63"/>
                  <a:pt x="4" y="76"/>
                </a:cubicBezTo>
                <a:cubicBezTo>
                  <a:pt x="8" y="89"/>
                  <a:pt x="21" y="97"/>
                  <a:pt x="40" y="112"/>
                </a:cubicBezTo>
                <a:cubicBezTo>
                  <a:pt x="59" y="127"/>
                  <a:pt x="100" y="143"/>
                  <a:pt x="116" y="164"/>
                </a:cubicBezTo>
                <a:cubicBezTo>
                  <a:pt x="132" y="185"/>
                  <a:pt x="125" y="215"/>
                  <a:pt x="136" y="240"/>
                </a:cubicBezTo>
                <a:cubicBezTo>
                  <a:pt x="147" y="265"/>
                  <a:pt x="164" y="300"/>
                  <a:pt x="184" y="316"/>
                </a:cubicBezTo>
                <a:cubicBezTo>
                  <a:pt x="204" y="332"/>
                  <a:pt x="231" y="329"/>
                  <a:pt x="256" y="336"/>
                </a:cubicBezTo>
                <a:cubicBezTo>
                  <a:pt x="281" y="343"/>
                  <a:pt x="308" y="351"/>
                  <a:pt x="336" y="36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25" name="Freeform 117"/>
          <p:cNvSpPr>
            <a:spLocks/>
          </p:cNvSpPr>
          <p:nvPr/>
        </p:nvSpPr>
        <p:spPr bwMode="auto">
          <a:xfrm>
            <a:off x="3956050" y="2971800"/>
            <a:ext cx="609600" cy="279400"/>
          </a:xfrm>
          <a:custGeom>
            <a:avLst/>
            <a:gdLst>
              <a:gd name="T0" fmla="*/ 0 w 385"/>
              <a:gd name="T1" fmla="*/ 2147483647 h 246"/>
              <a:gd name="T2" fmla="*/ 2147483647 w 385"/>
              <a:gd name="T3" fmla="*/ 2147483647 h 246"/>
              <a:gd name="T4" fmla="*/ 2147483647 w 385"/>
              <a:gd name="T5" fmla="*/ 2147483647 h 246"/>
              <a:gd name="T6" fmla="*/ 2147483647 w 385"/>
              <a:gd name="T7" fmla="*/ 2147483647 h 246"/>
              <a:gd name="T8" fmla="*/ 2147483647 w 385"/>
              <a:gd name="T9" fmla="*/ 2147483647 h 246"/>
              <a:gd name="T10" fmla="*/ 2147483647 w 385"/>
              <a:gd name="T11" fmla="*/ 2147483647 h 246"/>
              <a:gd name="T12" fmla="*/ 2147483647 w 385"/>
              <a:gd name="T13" fmla="*/ 2147483647 h 246"/>
              <a:gd name="T14" fmla="*/ 2147483647 w 385"/>
              <a:gd name="T15" fmla="*/ 2147483647 h 246"/>
              <a:gd name="T16" fmla="*/ 2147483647 w 385"/>
              <a:gd name="T17" fmla="*/ 2147483647 h 246"/>
              <a:gd name="T18" fmla="*/ 2147483647 w 385"/>
              <a:gd name="T19" fmla="*/ 2147483647 h 24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85"/>
              <a:gd name="T31" fmla="*/ 0 h 246"/>
              <a:gd name="T32" fmla="*/ 385 w 385"/>
              <a:gd name="T33" fmla="*/ 246 h 24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85" h="246">
                <a:moveTo>
                  <a:pt x="0" y="122"/>
                </a:moveTo>
                <a:cubicBezTo>
                  <a:pt x="3" y="105"/>
                  <a:pt x="7" y="89"/>
                  <a:pt x="12" y="74"/>
                </a:cubicBezTo>
                <a:cubicBezTo>
                  <a:pt x="17" y="59"/>
                  <a:pt x="17" y="46"/>
                  <a:pt x="32" y="34"/>
                </a:cubicBezTo>
                <a:cubicBezTo>
                  <a:pt x="47" y="22"/>
                  <a:pt x="87" y="4"/>
                  <a:pt x="104" y="2"/>
                </a:cubicBezTo>
                <a:cubicBezTo>
                  <a:pt x="121" y="0"/>
                  <a:pt x="122" y="7"/>
                  <a:pt x="132" y="22"/>
                </a:cubicBezTo>
                <a:cubicBezTo>
                  <a:pt x="142" y="37"/>
                  <a:pt x="154" y="69"/>
                  <a:pt x="164" y="90"/>
                </a:cubicBezTo>
                <a:cubicBezTo>
                  <a:pt x="174" y="111"/>
                  <a:pt x="181" y="124"/>
                  <a:pt x="192" y="146"/>
                </a:cubicBezTo>
                <a:cubicBezTo>
                  <a:pt x="203" y="168"/>
                  <a:pt x="204" y="206"/>
                  <a:pt x="232" y="222"/>
                </a:cubicBezTo>
                <a:cubicBezTo>
                  <a:pt x="260" y="238"/>
                  <a:pt x="335" y="238"/>
                  <a:pt x="360" y="242"/>
                </a:cubicBezTo>
                <a:cubicBezTo>
                  <a:pt x="385" y="246"/>
                  <a:pt x="384" y="246"/>
                  <a:pt x="384" y="246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26" name="AutoShape 118"/>
          <p:cNvSpPr>
            <a:spLocks noChangeArrowheads="1"/>
          </p:cNvSpPr>
          <p:nvPr/>
        </p:nvSpPr>
        <p:spPr bwMode="auto">
          <a:xfrm rot="904983">
            <a:off x="4443413" y="1693863"/>
            <a:ext cx="90487" cy="331787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27" name="AutoShape 119"/>
          <p:cNvSpPr>
            <a:spLocks noChangeArrowheads="1"/>
          </p:cNvSpPr>
          <p:nvPr/>
        </p:nvSpPr>
        <p:spPr bwMode="auto">
          <a:xfrm rot="904983">
            <a:off x="4659313" y="1849438"/>
            <a:ext cx="88900" cy="331787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28" name="AutoShape 120"/>
          <p:cNvSpPr>
            <a:spLocks noChangeArrowheads="1"/>
          </p:cNvSpPr>
          <p:nvPr/>
        </p:nvSpPr>
        <p:spPr bwMode="auto">
          <a:xfrm rot="904983">
            <a:off x="4451350" y="2062163"/>
            <a:ext cx="87313" cy="33337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29" name="AutoShape 121"/>
          <p:cNvSpPr>
            <a:spLocks noChangeArrowheads="1"/>
          </p:cNvSpPr>
          <p:nvPr/>
        </p:nvSpPr>
        <p:spPr bwMode="auto">
          <a:xfrm rot="904983">
            <a:off x="4598988" y="1628775"/>
            <a:ext cx="88900" cy="33337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0" name="AutoShape 122"/>
          <p:cNvSpPr>
            <a:spLocks noChangeArrowheads="1"/>
          </p:cNvSpPr>
          <p:nvPr/>
        </p:nvSpPr>
        <p:spPr bwMode="auto">
          <a:xfrm rot="904983">
            <a:off x="4843463" y="1793875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1" name="AutoShape 123"/>
          <p:cNvSpPr>
            <a:spLocks noChangeArrowheads="1"/>
          </p:cNvSpPr>
          <p:nvPr/>
        </p:nvSpPr>
        <p:spPr bwMode="auto">
          <a:xfrm rot="904983">
            <a:off x="4741863" y="2066925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2" name="AutoShape 124"/>
          <p:cNvSpPr>
            <a:spLocks noChangeArrowheads="1"/>
          </p:cNvSpPr>
          <p:nvPr/>
        </p:nvSpPr>
        <p:spPr bwMode="auto">
          <a:xfrm rot="904983">
            <a:off x="4983163" y="1711325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3" name="AutoShape 125"/>
          <p:cNvSpPr>
            <a:spLocks noChangeArrowheads="1"/>
          </p:cNvSpPr>
          <p:nvPr/>
        </p:nvSpPr>
        <p:spPr bwMode="auto">
          <a:xfrm rot="904983">
            <a:off x="5100638" y="1539875"/>
            <a:ext cx="71437" cy="239713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4" name="AutoShape 126"/>
          <p:cNvSpPr>
            <a:spLocks noChangeArrowheads="1"/>
          </p:cNvSpPr>
          <p:nvPr/>
        </p:nvSpPr>
        <p:spPr bwMode="auto">
          <a:xfrm rot="904983">
            <a:off x="5199063" y="1589088"/>
            <a:ext cx="73025" cy="236537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5" name="AutoShape 127"/>
          <p:cNvSpPr>
            <a:spLocks noChangeArrowheads="1"/>
          </p:cNvSpPr>
          <p:nvPr/>
        </p:nvSpPr>
        <p:spPr bwMode="auto">
          <a:xfrm rot="904983">
            <a:off x="5299075" y="1643063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6" name="AutoShape 128"/>
          <p:cNvSpPr>
            <a:spLocks noChangeArrowheads="1"/>
          </p:cNvSpPr>
          <p:nvPr/>
        </p:nvSpPr>
        <p:spPr bwMode="auto">
          <a:xfrm rot="904983">
            <a:off x="5400675" y="1752600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7" name="AutoShape 129"/>
          <p:cNvSpPr>
            <a:spLocks noChangeArrowheads="1"/>
          </p:cNvSpPr>
          <p:nvPr/>
        </p:nvSpPr>
        <p:spPr bwMode="auto">
          <a:xfrm rot="904983">
            <a:off x="5478463" y="1827213"/>
            <a:ext cx="71437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8" name="AutoShape 130"/>
          <p:cNvSpPr>
            <a:spLocks noChangeArrowheads="1"/>
          </p:cNvSpPr>
          <p:nvPr/>
        </p:nvSpPr>
        <p:spPr bwMode="auto">
          <a:xfrm rot="904983">
            <a:off x="4957763" y="3427413"/>
            <a:ext cx="71437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39" name="AutoShape 131"/>
          <p:cNvSpPr>
            <a:spLocks noChangeArrowheads="1"/>
          </p:cNvSpPr>
          <p:nvPr/>
        </p:nvSpPr>
        <p:spPr bwMode="auto">
          <a:xfrm rot="904983">
            <a:off x="5084763" y="3384550"/>
            <a:ext cx="71437" cy="236538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0" name="AutoShape 132"/>
          <p:cNvSpPr>
            <a:spLocks noChangeArrowheads="1"/>
          </p:cNvSpPr>
          <p:nvPr/>
        </p:nvSpPr>
        <p:spPr bwMode="auto">
          <a:xfrm rot="904983">
            <a:off x="5187950" y="3357563"/>
            <a:ext cx="73025" cy="236537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1" name="AutoShape 133"/>
          <p:cNvSpPr>
            <a:spLocks noChangeArrowheads="1"/>
          </p:cNvSpPr>
          <p:nvPr/>
        </p:nvSpPr>
        <p:spPr bwMode="auto">
          <a:xfrm rot="904983">
            <a:off x="5303838" y="3384550"/>
            <a:ext cx="71437" cy="236538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2" name="AutoShape 134"/>
          <p:cNvSpPr>
            <a:spLocks noChangeArrowheads="1"/>
          </p:cNvSpPr>
          <p:nvPr/>
        </p:nvSpPr>
        <p:spPr bwMode="auto">
          <a:xfrm rot="904983">
            <a:off x="5407025" y="3384550"/>
            <a:ext cx="73025" cy="236538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3" name="AutoShape 135"/>
          <p:cNvSpPr>
            <a:spLocks noChangeArrowheads="1"/>
          </p:cNvSpPr>
          <p:nvPr/>
        </p:nvSpPr>
        <p:spPr bwMode="auto">
          <a:xfrm rot="904983">
            <a:off x="4427538" y="3265488"/>
            <a:ext cx="74612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4" name="AutoShape 136"/>
          <p:cNvSpPr>
            <a:spLocks noChangeArrowheads="1"/>
          </p:cNvSpPr>
          <p:nvPr/>
        </p:nvSpPr>
        <p:spPr bwMode="auto">
          <a:xfrm rot="904983">
            <a:off x="4525963" y="3313113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5" name="AutoShape 137"/>
          <p:cNvSpPr>
            <a:spLocks noChangeArrowheads="1"/>
          </p:cNvSpPr>
          <p:nvPr/>
        </p:nvSpPr>
        <p:spPr bwMode="auto">
          <a:xfrm rot="904983">
            <a:off x="4627563" y="3368675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6" name="AutoShape 138"/>
          <p:cNvSpPr>
            <a:spLocks noChangeArrowheads="1"/>
          </p:cNvSpPr>
          <p:nvPr/>
        </p:nvSpPr>
        <p:spPr bwMode="auto">
          <a:xfrm rot="904983">
            <a:off x="4745038" y="3325813"/>
            <a:ext cx="73025" cy="236537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7" name="AutoShape 139"/>
          <p:cNvSpPr>
            <a:spLocks noChangeArrowheads="1"/>
          </p:cNvSpPr>
          <p:nvPr/>
        </p:nvSpPr>
        <p:spPr bwMode="auto">
          <a:xfrm rot="904983">
            <a:off x="4846638" y="3325813"/>
            <a:ext cx="73025" cy="236537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8" name="AutoShape 140"/>
          <p:cNvSpPr>
            <a:spLocks noChangeArrowheads="1"/>
          </p:cNvSpPr>
          <p:nvPr/>
        </p:nvSpPr>
        <p:spPr bwMode="auto">
          <a:xfrm rot="904983">
            <a:off x="4116388" y="3175000"/>
            <a:ext cx="74612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49" name="AutoShape 141"/>
          <p:cNvSpPr>
            <a:spLocks noChangeArrowheads="1"/>
          </p:cNvSpPr>
          <p:nvPr/>
        </p:nvSpPr>
        <p:spPr bwMode="auto">
          <a:xfrm rot="904983">
            <a:off x="4216400" y="3222625"/>
            <a:ext cx="71438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0" name="AutoShape 142"/>
          <p:cNvSpPr>
            <a:spLocks noChangeArrowheads="1"/>
          </p:cNvSpPr>
          <p:nvPr/>
        </p:nvSpPr>
        <p:spPr bwMode="auto">
          <a:xfrm rot="904983">
            <a:off x="3654425" y="2819400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1" name="AutoShape 143"/>
          <p:cNvSpPr>
            <a:spLocks noChangeArrowheads="1"/>
          </p:cNvSpPr>
          <p:nvPr/>
        </p:nvSpPr>
        <p:spPr bwMode="auto">
          <a:xfrm rot="904983">
            <a:off x="4332288" y="3328988"/>
            <a:ext cx="74612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2" name="AutoShape 144"/>
          <p:cNvSpPr>
            <a:spLocks noChangeArrowheads="1"/>
          </p:cNvSpPr>
          <p:nvPr/>
        </p:nvSpPr>
        <p:spPr bwMode="auto">
          <a:xfrm rot="904983">
            <a:off x="3816350" y="2517775"/>
            <a:ext cx="73025" cy="23812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3" name="AutoShape 145"/>
          <p:cNvSpPr>
            <a:spLocks noChangeArrowheads="1"/>
          </p:cNvSpPr>
          <p:nvPr/>
        </p:nvSpPr>
        <p:spPr bwMode="auto">
          <a:xfrm rot="904983">
            <a:off x="4075113" y="2324100"/>
            <a:ext cx="92075" cy="431800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4" name="AutoShape 146"/>
          <p:cNvSpPr>
            <a:spLocks noChangeArrowheads="1"/>
          </p:cNvSpPr>
          <p:nvPr/>
        </p:nvSpPr>
        <p:spPr bwMode="auto">
          <a:xfrm rot="904983">
            <a:off x="4257675" y="2489200"/>
            <a:ext cx="92075" cy="431800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5" name="AutoShape 147"/>
          <p:cNvSpPr>
            <a:spLocks noChangeArrowheads="1"/>
          </p:cNvSpPr>
          <p:nvPr/>
        </p:nvSpPr>
        <p:spPr bwMode="auto">
          <a:xfrm rot="904983">
            <a:off x="4352925" y="2524125"/>
            <a:ext cx="122238" cy="585788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6" name="AutoShape 148"/>
          <p:cNvSpPr>
            <a:spLocks noChangeArrowheads="1"/>
          </p:cNvSpPr>
          <p:nvPr/>
        </p:nvSpPr>
        <p:spPr bwMode="auto">
          <a:xfrm rot="904983">
            <a:off x="4303713" y="1916113"/>
            <a:ext cx="90487" cy="333375"/>
          </a:xfrm>
          <a:prstGeom prst="lightningBol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3357" name="Line 149"/>
          <p:cNvSpPr>
            <a:spLocks noChangeShapeType="1"/>
          </p:cNvSpPr>
          <p:nvPr/>
        </p:nvSpPr>
        <p:spPr bwMode="auto">
          <a:xfrm>
            <a:off x="3670300" y="3467100"/>
            <a:ext cx="371475" cy="2317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58" name="WordArt 150"/>
          <p:cNvSpPr>
            <a:spLocks noChangeArrowheads="1" noChangeShapeType="1" noTextEdit="1"/>
          </p:cNvSpPr>
          <p:nvPr/>
        </p:nvSpPr>
        <p:spPr bwMode="auto">
          <a:xfrm>
            <a:off x="3784600" y="3767138"/>
            <a:ext cx="646113" cy="13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r>
              <a:rPr lang="it-IT" sz="10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2700000" scaled="1"/>
                </a:gradFill>
                <a:latin typeface="Times New Roman"/>
                <a:cs typeface="Times New Roman"/>
              </a:rPr>
              <a:t>ORGANO</a:t>
            </a:r>
          </a:p>
        </p:txBody>
      </p:sp>
      <p:sp>
        <p:nvSpPr>
          <p:cNvPr id="53359" name="WordArt 151"/>
          <p:cNvSpPr>
            <a:spLocks noChangeArrowheads="1" noChangeShapeType="1" noTextEdit="1"/>
          </p:cNvSpPr>
          <p:nvPr/>
        </p:nvSpPr>
        <p:spPr bwMode="auto">
          <a:xfrm>
            <a:off x="5045075" y="3935413"/>
            <a:ext cx="781050" cy="13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r>
              <a:rPr lang="it-IT" sz="10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2700000" scaled="1"/>
                </a:gradFill>
                <a:latin typeface="Times New Roman"/>
                <a:cs typeface="Times New Roman"/>
              </a:rPr>
              <a:t>TESSUTO</a:t>
            </a:r>
          </a:p>
        </p:txBody>
      </p:sp>
      <p:sp>
        <p:nvSpPr>
          <p:cNvPr id="53360" name="Line 152"/>
          <p:cNvSpPr>
            <a:spLocks noChangeShapeType="1"/>
          </p:cNvSpPr>
          <p:nvPr/>
        </p:nvSpPr>
        <p:spPr bwMode="auto">
          <a:xfrm>
            <a:off x="5068888" y="3684588"/>
            <a:ext cx="427037" cy="1920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61" name="WordArt 153"/>
          <p:cNvSpPr>
            <a:spLocks noChangeArrowheads="1" noChangeShapeType="1" noTextEdit="1"/>
          </p:cNvSpPr>
          <p:nvPr/>
        </p:nvSpPr>
        <p:spPr bwMode="auto">
          <a:xfrm>
            <a:off x="5765800" y="925513"/>
            <a:ext cx="779463" cy="13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r>
              <a:rPr lang="it-IT" sz="10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2700000" scaled="1"/>
                </a:gradFill>
                <a:latin typeface="Times New Roman"/>
                <a:cs typeface="Times New Roman"/>
              </a:rPr>
              <a:t>CELLULA</a:t>
            </a:r>
          </a:p>
        </p:txBody>
      </p:sp>
      <p:sp>
        <p:nvSpPr>
          <p:cNvPr id="53362" name="Line 154"/>
          <p:cNvSpPr>
            <a:spLocks noChangeShapeType="1"/>
          </p:cNvSpPr>
          <p:nvPr/>
        </p:nvSpPr>
        <p:spPr bwMode="auto">
          <a:xfrm flipH="1">
            <a:off x="4773613" y="1025525"/>
            <a:ext cx="950912" cy="2254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63" name="WordArt 155"/>
          <p:cNvSpPr>
            <a:spLocks noChangeArrowheads="1" noChangeShapeType="1" noTextEdit="1"/>
          </p:cNvSpPr>
          <p:nvPr/>
        </p:nvSpPr>
        <p:spPr bwMode="auto">
          <a:xfrm>
            <a:off x="6532563" y="2925763"/>
            <a:ext cx="779462" cy="13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r>
              <a:rPr lang="it-IT" sz="10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2700000" scaled="1"/>
                </a:gradFill>
                <a:latin typeface="Times New Roman"/>
                <a:cs typeface="Times New Roman"/>
              </a:rPr>
              <a:t>ATOMO</a:t>
            </a:r>
          </a:p>
        </p:txBody>
      </p:sp>
      <p:sp>
        <p:nvSpPr>
          <p:cNvPr id="53364" name="Line 156"/>
          <p:cNvSpPr>
            <a:spLocks noChangeShapeType="1"/>
          </p:cNvSpPr>
          <p:nvPr/>
        </p:nvSpPr>
        <p:spPr bwMode="auto">
          <a:xfrm flipH="1" flipV="1">
            <a:off x="5600700" y="2830513"/>
            <a:ext cx="855663" cy="1635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3365" name="WordArt 157"/>
          <p:cNvSpPr>
            <a:spLocks noChangeArrowheads="1" noChangeShapeType="1" noTextEdit="1"/>
          </p:cNvSpPr>
          <p:nvPr/>
        </p:nvSpPr>
        <p:spPr bwMode="auto">
          <a:xfrm>
            <a:off x="3541713" y="4252913"/>
            <a:ext cx="1787525" cy="204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Arial Black"/>
              </a:rPr>
              <a:t>ESSERE UMANO</a:t>
            </a:r>
          </a:p>
        </p:txBody>
      </p:sp>
      <p:pic>
        <p:nvPicPr>
          <p:cNvPr id="53366" name="Picture 160" descr="OMINO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75" y="5126038"/>
            <a:ext cx="1636713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367" name="AutoShape 161"/>
          <p:cNvSpPr>
            <a:spLocks noChangeArrowheads="1"/>
          </p:cNvSpPr>
          <p:nvPr/>
        </p:nvSpPr>
        <p:spPr bwMode="auto">
          <a:xfrm>
            <a:off x="3668713" y="4975225"/>
            <a:ext cx="1468437" cy="257175"/>
          </a:xfrm>
          <a:prstGeom prst="roundRect">
            <a:avLst>
              <a:gd name="adj" fmla="val 16667"/>
            </a:avLst>
          </a:prstGeom>
          <a:solidFill>
            <a:srgbClr val="FA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Text Box 4"/>
          <p:cNvSpPr txBox="1">
            <a:spLocks noChangeArrowheads="1"/>
          </p:cNvSpPr>
          <p:nvPr/>
        </p:nvSpPr>
        <p:spPr bwMode="auto">
          <a:xfrm>
            <a:off x="2389188" y="133350"/>
            <a:ext cx="36163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2000" b="1">
                <a:solidFill>
                  <a:srgbClr val="669900"/>
                </a:solidFill>
                <a:latin typeface="Verdana" pitchFamily="34" charset="0"/>
              </a:rPr>
              <a:t>DINAMICA</a:t>
            </a:r>
          </a:p>
          <a:p>
            <a:pPr eaLnBrk="1" hangingPunct="1"/>
            <a:r>
              <a:rPr lang="it-IT" sz="1200" b="1">
                <a:solidFill>
                  <a:srgbClr val="669900"/>
                </a:solidFill>
                <a:latin typeface="Verdana" pitchFamily="34" charset="0"/>
              </a:rPr>
              <a:t>DELLA</a:t>
            </a:r>
          </a:p>
          <a:p>
            <a:pPr eaLnBrk="1" hangingPunct="1"/>
            <a:r>
              <a:rPr lang="it-IT" sz="2000" b="1">
                <a:solidFill>
                  <a:srgbClr val="669900"/>
                </a:solidFill>
                <a:latin typeface="Verdana" pitchFamily="34" charset="0"/>
              </a:rPr>
              <a:t>M</a:t>
            </a:r>
            <a:r>
              <a:rPr lang="it-IT" sz="1700" b="1">
                <a:solidFill>
                  <a:srgbClr val="669900"/>
                </a:solidFill>
                <a:latin typeface="Verdana" pitchFamily="34" charset="0"/>
              </a:rPr>
              <a:t>APPA </a:t>
            </a:r>
            <a:r>
              <a:rPr lang="it-IT" sz="1200" b="1">
                <a:solidFill>
                  <a:srgbClr val="669900"/>
                </a:solidFill>
                <a:latin typeface="Verdana" pitchFamily="34" charset="0"/>
              </a:rPr>
              <a:t>DELLA </a:t>
            </a:r>
            <a:r>
              <a:rPr lang="it-IT" sz="2000" b="1">
                <a:solidFill>
                  <a:srgbClr val="669900"/>
                </a:solidFill>
                <a:latin typeface="Verdana" pitchFamily="34" charset="0"/>
              </a:rPr>
              <a:t>P</a:t>
            </a:r>
            <a:r>
              <a:rPr lang="it-IT" sz="1700" b="1">
                <a:solidFill>
                  <a:srgbClr val="669900"/>
                </a:solidFill>
                <a:latin typeface="Verdana" pitchFamily="34" charset="0"/>
              </a:rPr>
              <a:t>ERSONALITA</a:t>
            </a:r>
            <a:r>
              <a:rPr lang="ja-JP" altLang="it-IT" sz="1700" b="1">
                <a:solidFill>
                  <a:srgbClr val="669900"/>
                </a:solidFill>
                <a:latin typeface="Verdana" pitchFamily="34" charset="0"/>
              </a:rPr>
              <a:t>’</a:t>
            </a:r>
            <a:endParaRPr lang="it-IT" sz="2000" b="1">
              <a:solidFill>
                <a:srgbClr val="669900"/>
              </a:solidFill>
              <a:latin typeface="Verdana" pitchFamily="34" charset="0"/>
            </a:endParaRP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179388" y="1449388"/>
            <a:ext cx="3243262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300" b="1" u="sng">
                <a:solidFill>
                  <a:srgbClr val="000066"/>
                </a:solidFill>
                <a:latin typeface="Verdana" pitchFamily="34" charset="0"/>
              </a:rPr>
              <a:t>IN</a:t>
            </a:r>
            <a:r>
              <a:rPr lang="it-IT" sz="1200" b="1" u="sng">
                <a:solidFill>
                  <a:srgbClr val="000066"/>
                </a:solidFill>
                <a:latin typeface="Verdana" pitchFamily="34" charset="0"/>
              </a:rPr>
              <a:t>  </a:t>
            </a:r>
            <a:r>
              <a:rPr lang="it-IT" sz="2000" b="1" u="sng">
                <a:solidFill>
                  <a:srgbClr val="000066"/>
                </a:solidFill>
                <a:latin typeface="Verdana" pitchFamily="34" charset="0"/>
              </a:rPr>
              <a:t>ENTRATA:</a:t>
            </a:r>
          </a:p>
          <a:p>
            <a:pPr eaLnBrk="1" hangingPunct="1"/>
            <a:endParaRPr lang="it-IT" sz="1200" b="1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/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	</a:t>
            </a:r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APPRENDIMENTO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INTELLIGENZA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VOLONTA</a:t>
            </a:r>
            <a:r>
              <a:rPr lang="ja-JP" altLang="it-IT" sz="1700" b="1">
                <a:solidFill>
                  <a:srgbClr val="000066"/>
                </a:solidFill>
                <a:latin typeface="Verdana" pitchFamily="34" charset="0"/>
              </a:rPr>
              <a:t>’</a:t>
            </a:r>
            <a:endParaRPr lang="it-IT" altLang="ja-JP" sz="1700" b="1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PENSIERO</a:t>
            </a:r>
            <a:endParaRPr lang="it-IT" sz="2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54276" name="Text Box 6"/>
          <p:cNvSpPr txBox="1">
            <a:spLocks noChangeArrowheads="1"/>
          </p:cNvSpPr>
          <p:nvPr/>
        </p:nvSpPr>
        <p:spPr bwMode="auto">
          <a:xfrm>
            <a:off x="2247900" y="3024188"/>
            <a:ext cx="291782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300" b="1" u="sng">
                <a:solidFill>
                  <a:srgbClr val="000066"/>
                </a:solidFill>
                <a:latin typeface="Verdana" pitchFamily="34" charset="0"/>
              </a:rPr>
              <a:t>IN</a:t>
            </a:r>
            <a:r>
              <a:rPr lang="it-IT" sz="1200" b="1" u="sng">
                <a:solidFill>
                  <a:srgbClr val="000066"/>
                </a:solidFill>
                <a:latin typeface="Verdana" pitchFamily="34" charset="0"/>
              </a:rPr>
              <a:t>  </a:t>
            </a:r>
            <a:r>
              <a:rPr lang="it-IT" sz="2000" b="1" u="sng">
                <a:solidFill>
                  <a:srgbClr val="000066"/>
                </a:solidFill>
                <a:latin typeface="Verdana" pitchFamily="34" charset="0"/>
              </a:rPr>
              <a:t>ELABORAZIONE:</a:t>
            </a:r>
          </a:p>
          <a:p>
            <a:pPr eaLnBrk="1" hangingPunct="1"/>
            <a:endParaRPr lang="it-IT" sz="1200" b="1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/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	</a:t>
            </a:r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PENSIERO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LOGICA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INTELLIGENZA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VOLONTA</a:t>
            </a:r>
            <a:r>
              <a:rPr lang="ja-JP" altLang="it-IT" sz="1700" b="1">
                <a:solidFill>
                  <a:srgbClr val="000066"/>
                </a:solidFill>
                <a:latin typeface="Verdana" pitchFamily="34" charset="0"/>
              </a:rPr>
              <a:t>’</a:t>
            </a:r>
            <a:r>
              <a:rPr lang="it-IT" altLang="ja-JP" sz="1700" b="1">
                <a:solidFill>
                  <a:srgbClr val="000066"/>
                </a:solidFill>
                <a:latin typeface="Verdana" pitchFamily="34" charset="0"/>
              </a:rPr>
              <a:t>	</a:t>
            </a:r>
            <a:endParaRPr lang="it-IT" sz="2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54277" name="Text Box 7"/>
          <p:cNvSpPr txBox="1">
            <a:spLocks noChangeArrowheads="1"/>
          </p:cNvSpPr>
          <p:nvPr/>
        </p:nvSpPr>
        <p:spPr bwMode="auto">
          <a:xfrm>
            <a:off x="3016250" y="4648200"/>
            <a:ext cx="612775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300" b="1" u="sng">
                <a:solidFill>
                  <a:srgbClr val="000066"/>
                </a:solidFill>
                <a:latin typeface="Verdana" pitchFamily="34" charset="0"/>
              </a:rPr>
              <a:t>IN</a:t>
            </a:r>
            <a:r>
              <a:rPr lang="it-IT" sz="1200" b="1" u="sng">
                <a:solidFill>
                  <a:srgbClr val="000066"/>
                </a:solidFill>
                <a:latin typeface="Verdana" pitchFamily="34" charset="0"/>
              </a:rPr>
              <a:t>  </a:t>
            </a:r>
            <a:r>
              <a:rPr lang="it-IT" sz="2000" b="1" u="sng">
                <a:solidFill>
                  <a:srgbClr val="000066"/>
                </a:solidFill>
                <a:latin typeface="Verdana" pitchFamily="34" charset="0"/>
              </a:rPr>
              <a:t>USCITA: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		 CARATTERE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COMUNICAZIONE         TEPERAMENTO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		 COMPORTAMENTO</a:t>
            </a:r>
          </a:p>
          <a:p>
            <a:pPr eaLnBrk="1" hangingPunct="1"/>
            <a:r>
              <a:rPr lang="it-IT" sz="1700" b="1">
                <a:solidFill>
                  <a:srgbClr val="000066"/>
                </a:solidFill>
                <a:latin typeface="Verdana" pitchFamily="34" charset="0"/>
              </a:rPr>
              <a:t>			 RAGIONAMENTO</a:t>
            </a:r>
            <a:r>
              <a:rPr lang="it-IT" sz="1200" b="1">
                <a:solidFill>
                  <a:srgbClr val="000066"/>
                </a:solidFill>
                <a:latin typeface="Verdana" pitchFamily="34" charset="0"/>
              </a:rPr>
              <a:t>	</a:t>
            </a:r>
            <a:endParaRPr lang="it-IT" sz="2000" b="1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54278" name="AutoShape 8"/>
          <p:cNvSpPr>
            <a:spLocks/>
          </p:cNvSpPr>
          <p:nvPr/>
        </p:nvSpPr>
        <p:spPr bwMode="auto">
          <a:xfrm>
            <a:off x="5461000" y="4940300"/>
            <a:ext cx="285750" cy="1008063"/>
          </a:xfrm>
          <a:prstGeom prst="leftBrace">
            <a:avLst>
              <a:gd name="adj1" fmla="val 35702"/>
              <a:gd name="adj2" fmla="val 50000"/>
            </a:avLst>
          </a:pr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2" name="Group 4"/>
          <p:cNvGrpSpPr>
            <a:grpSpLocks/>
          </p:cNvGrpSpPr>
          <p:nvPr/>
        </p:nvGrpSpPr>
        <p:grpSpPr bwMode="auto">
          <a:xfrm>
            <a:off x="522288" y="1919288"/>
            <a:ext cx="5095875" cy="3646487"/>
            <a:chOff x="1270" y="830"/>
            <a:chExt cx="3538" cy="2954"/>
          </a:xfrm>
        </p:grpSpPr>
        <p:sp>
          <p:nvSpPr>
            <p:cNvPr id="56341" name="Arc 5"/>
            <p:cNvSpPr>
              <a:spLocks/>
            </p:cNvSpPr>
            <p:nvPr/>
          </p:nvSpPr>
          <p:spPr bwMode="auto">
            <a:xfrm rot="2442824" flipH="1">
              <a:off x="2049" y="830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2" name="Arc 6"/>
            <p:cNvSpPr>
              <a:spLocks/>
            </p:cNvSpPr>
            <p:nvPr/>
          </p:nvSpPr>
          <p:spPr bwMode="auto">
            <a:xfrm rot="2442824" flipH="1">
              <a:off x="2195" y="956"/>
              <a:ext cx="582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3" name="Arc 7"/>
            <p:cNvSpPr>
              <a:spLocks/>
            </p:cNvSpPr>
            <p:nvPr/>
          </p:nvSpPr>
          <p:spPr bwMode="auto">
            <a:xfrm rot="2442824" flipH="1">
              <a:off x="2342" y="1082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4" name="Arc 8"/>
            <p:cNvSpPr>
              <a:spLocks/>
            </p:cNvSpPr>
            <p:nvPr/>
          </p:nvSpPr>
          <p:spPr bwMode="auto">
            <a:xfrm rot="2442824" flipH="1">
              <a:off x="2489" y="1209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5" name="Arc 9"/>
            <p:cNvSpPr>
              <a:spLocks/>
            </p:cNvSpPr>
            <p:nvPr/>
          </p:nvSpPr>
          <p:spPr bwMode="auto">
            <a:xfrm rot="2442824" flipH="1">
              <a:off x="2636" y="1335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6" name="Arc 10"/>
            <p:cNvSpPr>
              <a:spLocks/>
            </p:cNvSpPr>
            <p:nvPr/>
          </p:nvSpPr>
          <p:spPr bwMode="auto">
            <a:xfrm rot="2442824" flipH="1">
              <a:off x="2783" y="1461"/>
              <a:ext cx="582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7" name="Arc 11"/>
            <p:cNvSpPr>
              <a:spLocks/>
            </p:cNvSpPr>
            <p:nvPr/>
          </p:nvSpPr>
          <p:spPr bwMode="auto">
            <a:xfrm rot="2442824" flipH="1">
              <a:off x="2930" y="1588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8" name="Arc 12"/>
            <p:cNvSpPr>
              <a:spLocks/>
            </p:cNvSpPr>
            <p:nvPr/>
          </p:nvSpPr>
          <p:spPr bwMode="auto">
            <a:xfrm rot="2442824" flipH="1">
              <a:off x="3077" y="1714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49" name="Arc 13"/>
            <p:cNvSpPr>
              <a:spLocks/>
            </p:cNvSpPr>
            <p:nvPr/>
          </p:nvSpPr>
          <p:spPr bwMode="auto">
            <a:xfrm rot="2442824" flipH="1">
              <a:off x="3224" y="1841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0" name="Arc 14"/>
            <p:cNvSpPr>
              <a:spLocks/>
            </p:cNvSpPr>
            <p:nvPr/>
          </p:nvSpPr>
          <p:spPr bwMode="auto">
            <a:xfrm rot="2442824" flipH="1">
              <a:off x="3370" y="1967"/>
              <a:ext cx="582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1" name="Arc 15"/>
            <p:cNvSpPr>
              <a:spLocks/>
            </p:cNvSpPr>
            <p:nvPr/>
          </p:nvSpPr>
          <p:spPr bwMode="auto">
            <a:xfrm rot="2442824" flipH="1">
              <a:off x="3517" y="2093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2" name="Arc 16"/>
            <p:cNvSpPr>
              <a:spLocks/>
            </p:cNvSpPr>
            <p:nvPr/>
          </p:nvSpPr>
          <p:spPr bwMode="auto">
            <a:xfrm rot="2442824" flipH="1">
              <a:off x="3664" y="2220"/>
              <a:ext cx="581" cy="15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3" name="Arc 17"/>
            <p:cNvSpPr>
              <a:spLocks/>
            </p:cNvSpPr>
            <p:nvPr/>
          </p:nvSpPr>
          <p:spPr bwMode="auto">
            <a:xfrm rot="7343940" flipH="1">
              <a:off x="3340" y="845"/>
              <a:ext cx="639" cy="22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4" name="Arc 18"/>
            <p:cNvSpPr>
              <a:spLocks/>
            </p:cNvSpPr>
            <p:nvPr/>
          </p:nvSpPr>
          <p:spPr bwMode="auto">
            <a:xfrm rot="7343940" flipH="1">
              <a:off x="2950" y="816"/>
              <a:ext cx="640" cy="22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5" name="Arc 19"/>
            <p:cNvSpPr>
              <a:spLocks/>
            </p:cNvSpPr>
            <p:nvPr/>
          </p:nvSpPr>
          <p:spPr bwMode="auto">
            <a:xfrm rot="7343940" flipH="1">
              <a:off x="2835" y="994"/>
              <a:ext cx="639" cy="22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6" name="Arc 20"/>
            <p:cNvSpPr>
              <a:spLocks/>
            </p:cNvSpPr>
            <p:nvPr/>
          </p:nvSpPr>
          <p:spPr bwMode="auto">
            <a:xfrm rot="7343940" flipH="1">
              <a:off x="2718" y="1174"/>
              <a:ext cx="639" cy="22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7" name="Arc 21"/>
            <p:cNvSpPr>
              <a:spLocks/>
            </p:cNvSpPr>
            <p:nvPr/>
          </p:nvSpPr>
          <p:spPr bwMode="auto">
            <a:xfrm rot="7343940" flipH="1">
              <a:off x="2506" y="1225"/>
              <a:ext cx="639" cy="22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8" name="Arc 22"/>
            <p:cNvSpPr>
              <a:spLocks/>
            </p:cNvSpPr>
            <p:nvPr/>
          </p:nvSpPr>
          <p:spPr bwMode="auto">
            <a:xfrm rot="7343940" flipH="1">
              <a:off x="2370" y="1406"/>
              <a:ext cx="639" cy="22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9" name="Arc 23"/>
            <p:cNvSpPr>
              <a:spLocks/>
            </p:cNvSpPr>
            <p:nvPr/>
          </p:nvSpPr>
          <p:spPr bwMode="auto">
            <a:xfrm rot="7343940" flipH="1">
              <a:off x="2234" y="1542"/>
              <a:ext cx="639" cy="22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60" name="Arc 24"/>
            <p:cNvSpPr>
              <a:spLocks/>
            </p:cNvSpPr>
            <p:nvPr/>
          </p:nvSpPr>
          <p:spPr bwMode="auto">
            <a:xfrm rot="7343940" flipH="1">
              <a:off x="2099" y="1727"/>
              <a:ext cx="639" cy="229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6323" name="Freeform 25"/>
          <p:cNvSpPr>
            <a:spLocks/>
          </p:cNvSpPr>
          <p:nvPr/>
        </p:nvSpPr>
        <p:spPr bwMode="auto">
          <a:xfrm>
            <a:off x="327025" y="1804988"/>
            <a:ext cx="5138738" cy="533400"/>
          </a:xfrm>
          <a:custGeom>
            <a:avLst/>
            <a:gdLst>
              <a:gd name="T0" fmla="*/ 0 w 3569"/>
              <a:gd name="T1" fmla="*/ 2147483647 h 432"/>
              <a:gd name="T2" fmla="*/ 2147483647 w 3569"/>
              <a:gd name="T3" fmla="*/ 2147483647 h 432"/>
              <a:gd name="T4" fmla="*/ 2147483647 w 3569"/>
              <a:gd name="T5" fmla="*/ 2147483647 h 432"/>
              <a:gd name="T6" fmla="*/ 2147483647 w 3569"/>
              <a:gd name="T7" fmla="*/ 2147483647 h 432"/>
              <a:gd name="T8" fmla="*/ 2147483647 w 3569"/>
              <a:gd name="T9" fmla="*/ 2147483647 h 432"/>
              <a:gd name="T10" fmla="*/ 2147483647 w 3569"/>
              <a:gd name="T11" fmla="*/ 2147483647 h 432"/>
              <a:gd name="T12" fmla="*/ 2147483647 w 3569"/>
              <a:gd name="T13" fmla="*/ 2147483647 h 432"/>
              <a:gd name="T14" fmla="*/ 2147483647 w 3569"/>
              <a:gd name="T15" fmla="*/ 2147483647 h 432"/>
              <a:gd name="T16" fmla="*/ 2147483647 w 3569"/>
              <a:gd name="T17" fmla="*/ 0 h 4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69"/>
              <a:gd name="T28" fmla="*/ 0 h 432"/>
              <a:gd name="T29" fmla="*/ 3569 w 3569"/>
              <a:gd name="T30" fmla="*/ 432 h 4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69" h="432">
                <a:moveTo>
                  <a:pt x="0" y="409"/>
                </a:moveTo>
                <a:cubicBezTo>
                  <a:pt x="11" y="401"/>
                  <a:pt x="23" y="393"/>
                  <a:pt x="91" y="363"/>
                </a:cubicBezTo>
                <a:cubicBezTo>
                  <a:pt x="159" y="333"/>
                  <a:pt x="265" y="272"/>
                  <a:pt x="408" y="227"/>
                </a:cubicBezTo>
                <a:cubicBezTo>
                  <a:pt x="551" y="182"/>
                  <a:pt x="710" y="114"/>
                  <a:pt x="952" y="91"/>
                </a:cubicBezTo>
                <a:cubicBezTo>
                  <a:pt x="1194" y="68"/>
                  <a:pt x="1573" y="46"/>
                  <a:pt x="1860" y="91"/>
                </a:cubicBezTo>
                <a:cubicBezTo>
                  <a:pt x="2147" y="136"/>
                  <a:pt x="2480" y="310"/>
                  <a:pt x="2676" y="363"/>
                </a:cubicBezTo>
                <a:cubicBezTo>
                  <a:pt x="2872" y="416"/>
                  <a:pt x="2903" y="432"/>
                  <a:pt x="3039" y="409"/>
                </a:cubicBezTo>
                <a:cubicBezTo>
                  <a:pt x="3175" y="386"/>
                  <a:pt x="3417" y="295"/>
                  <a:pt x="3493" y="227"/>
                </a:cubicBezTo>
                <a:cubicBezTo>
                  <a:pt x="3569" y="159"/>
                  <a:pt x="3531" y="79"/>
                  <a:pt x="3493" y="0"/>
                </a:cubicBezTo>
              </a:path>
            </a:pathLst>
          </a:cu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6324" name="Freeform 26"/>
          <p:cNvSpPr>
            <a:spLocks/>
          </p:cNvSpPr>
          <p:nvPr/>
        </p:nvSpPr>
        <p:spPr bwMode="auto">
          <a:xfrm rot="17521317" flipV="1">
            <a:off x="3054350" y="4595813"/>
            <a:ext cx="4403725" cy="622300"/>
          </a:xfrm>
          <a:custGeom>
            <a:avLst/>
            <a:gdLst>
              <a:gd name="T0" fmla="*/ 0 w 3569"/>
              <a:gd name="T1" fmla="*/ 2147483647 h 432"/>
              <a:gd name="T2" fmla="*/ 2147483647 w 3569"/>
              <a:gd name="T3" fmla="*/ 2147483647 h 432"/>
              <a:gd name="T4" fmla="*/ 2147483647 w 3569"/>
              <a:gd name="T5" fmla="*/ 2147483647 h 432"/>
              <a:gd name="T6" fmla="*/ 2147483647 w 3569"/>
              <a:gd name="T7" fmla="*/ 2147483647 h 432"/>
              <a:gd name="T8" fmla="*/ 2147483647 w 3569"/>
              <a:gd name="T9" fmla="*/ 2147483647 h 432"/>
              <a:gd name="T10" fmla="*/ 2147483647 w 3569"/>
              <a:gd name="T11" fmla="*/ 2147483647 h 432"/>
              <a:gd name="T12" fmla="*/ 2147483647 w 3569"/>
              <a:gd name="T13" fmla="*/ 2147483647 h 432"/>
              <a:gd name="T14" fmla="*/ 2147483647 w 3569"/>
              <a:gd name="T15" fmla="*/ 2147483647 h 432"/>
              <a:gd name="T16" fmla="*/ 2147483647 w 3569"/>
              <a:gd name="T17" fmla="*/ 0 h 4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69"/>
              <a:gd name="T28" fmla="*/ 0 h 432"/>
              <a:gd name="T29" fmla="*/ 3569 w 3569"/>
              <a:gd name="T30" fmla="*/ 432 h 4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69" h="432">
                <a:moveTo>
                  <a:pt x="0" y="409"/>
                </a:moveTo>
                <a:cubicBezTo>
                  <a:pt x="11" y="401"/>
                  <a:pt x="23" y="393"/>
                  <a:pt x="91" y="363"/>
                </a:cubicBezTo>
                <a:cubicBezTo>
                  <a:pt x="159" y="333"/>
                  <a:pt x="265" y="272"/>
                  <a:pt x="408" y="227"/>
                </a:cubicBezTo>
                <a:cubicBezTo>
                  <a:pt x="551" y="182"/>
                  <a:pt x="710" y="114"/>
                  <a:pt x="952" y="91"/>
                </a:cubicBezTo>
                <a:cubicBezTo>
                  <a:pt x="1194" y="68"/>
                  <a:pt x="1573" y="46"/>
                  <a:pt x="1860" y="91"/>
                </a:cubicBezTo>
                <a:cubicBezTo>
                  <a:pt x="2147" y="136"/>
                  <a:pt x="2480" y="310"/>
                  <a:pt x="2676" y="363"/>
                </a:cubicBezTo>
                <a:cubicBezTo>
                  <a:pt x="2872" y="416"/>
                  <a:pt x="2903" y="432"/>
                  <a:pt x="3039" y="409"/>
                </a:cubicBezTo>
                <a:cubicBezTo>
                  <a:pt x="3175" y="386"/>
                  <a:pt x="3417" y="295"/>
                  <a:pt x="3493" y="227"/>
                </a:cubicBezTo>
                <a:cubicBezTo>
                  <a:pt x="3569" y="159"/>
                  <a:pt x="3531" y="79"/>
                  <a:pt x="3493" y="0"/>
                </a:cubicBezTo>
              </a:path>
            </a:pathLst>
          </a:cu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6325" name="Oval 27"/>
          <p:cNvSpPr>
            <a:spLocks noChangeArrowheads="1"/>
          </p:cNvSpPr>
          <p:nvPr/>
        </p:nvSpPr>
        <p:spPr bwMode="auto">
          <a:xfrm rot="-2617260">
            <a:off x="5597525" y="-58738"/>
            <a:ext cx="3005138" cy="3740151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6326" name="WordArt 28"/>
          <p:cNvSpPr>
            <a:spLocks noChangeArrowheads="1" noChangeShapeType="1" noTextEdit="1"/>
          </p:cNvSpPr>
          <p:nvPr/>
        </p:nvSpPr>
        <p:spPr bwMode="auto">
          <a:xfrm rot="427501">
            <a:off x="5530850" y="798513"/>
            <a:ext cx="2633663" cy="436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0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MEMORIA</a:t>
            </a:r>
          </a:p>
        </p:txBody>
      </p:sp>
      <p:sp>
        <p:nvSpPr>
          <p:cNvPr id="56327" name="Rectangle 29"/>
          <p:cNvSpPr>
            <a:spLocks noChangeArrowheads="1"/>
          </p:cNvSpPr>
          <p:nvPr/>
        </p:nvSpPr>
        <p:spPr bwMode="auto">
          <a:xfrm>
            <a:off x="5429250" y="1751013"/>
            <a:ext cx="130175" cy="50323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6328" name="Rectangle 30"/>
          <p:cNvSpPr>
            <a:spLocks noChangeArrowheads="1"/>
          </p:cNvSpPr>
          <p:nvPr/>
        </p:nvSpPr>
        <p:spPr bwMode="auto">
          <a:xfrm rot="5602260">
            <a:off x="6238081" y="2570957"/>
            <a:ext cx="111125" cy="5889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6329" name="Rectangle 31"/>
          <p:cNvSpPr>
            <a:spLocks noChangeArrowheads="1"/>
          </p:cNvSpPr>
          <p:nvPr/>
        </p:nvSpPr>
        <p:spPr bwMode="auto">
          <a:xfrm rot="-2397929">
            <a:off x="5781675" y="2103438"/>
            <a:ext cx="130175" cy="7842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56330" name="AutoShape 32"/>
          <p:cNvSpPr>
            <a:spLocks noChangeArrowheads="1"/>
          </p:cNvSpPr>
          <p:nvPr/>
        </p:nvSpPr>
        <p:spPr bwMode="auto">
          <a:xfrm rot="3332480">
            <a:off x="5080000" y="1192213"/>
            <a:ext cx="782637" cy="2922588"/>
          </a:xfrm>
          <a:prstGeom prst="downArrow">
            <a:avLst>
              <a:gd name="adj1" fmla="val 50000"/>
              <a:gd name="adj2" fmla="val 76881"/>
            </a:avLst>
          </a:prstGeom>
          <a:gradFill rotWithShape="1">
            <a:gsLst>
              <a:gs pos="0">
                <a:schemeClr val="accent1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rot="10800000" vert="eaVert" wrap="none" lIns="75946" tIns="37974" rIns="75946" bIns="37974" anchor="ctr">
            <a:flatTx/>
          </a:bodyPr>
          <a:lstStyle/>
          <a:p>
            <a:pPr defTabSz="757238"/>
            <a:endParaRPr lang="it-IT">
              <a:solidFill>
                <a:srgbClr val="CC3399"/>
              </a:solidFill>
            </a:endParaRPr>
          </a:p>
        </p:txBody>
      </p:sp>
      <p:sp>
        <p:nvSpPr>
          <p:cNvPr id="56331" name="Rectangle 36"/>
          <p:cNvSpPr>
            <a:spLocks noChangeArrowheads="1"/>
          </p:cNvSpPr>
          <p:nvPr/>
        </p:nvSpPr>
        <p:spPr bwMode="auto">
          <a:xfrm>
            <a:off x="2490788" y="2768600"/>
            <a:ext cx="28257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b="1">
                <a:solidFill>
                  <a:srgbClr val="CC3399"/>
                </a:solidFill>
                <a:latin typeface="Times New Roman" pitchFamily="18" charset="0"/>
              </a:rPr>
              <a:t>α</a:t>
            </a:r>
          </a:p>
        </p:txBody>
      </p:sp>
      <p:sp>
        <p:nvSpPr>
          <p:cNvPr id="56332" name="Rectangle 37"/>
          <p:cNvSpPr>
            <a:spLocks noChangeArrowheads="1"/>
          </p:cNvSpPr>
          <p:nvPr/>
        </p:nvSpPr>
        <p:spPr bwMode="auto">
          <a:xfrm>
            <a:off x="3043238" y="4562475"/>
            <a:ext cx="27463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b="1">
                <a:solidFill>
                  <a:srgbClr val="CC3399"/>
                </a:solidFill>
                <a:latin typeface="Times New Roman" pitchFamily="18" charset="0"/>
              </a:rPr>
              <a:t>β </a:t>
            </a:r>
          </a:p>
        </p:txBody>
      </p:sp>
      <p:sp>
        <p:nvSpPr>
          <p:cNvPr id="56333" name="Rectangle 38"/>
          <p:cNvSpPr>
            <a:spLocks noChangeArrowheads="1"/>
          </p:cNvSpPr>
          <p:nvPr/>
        </p:nvSpPr>
        <p:spPr bwMode="auto">
          <a:xfrm rot="-267823">
            <a:off x="1917700" y="3384550"/>
            <a:ext cx="9921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b="1">
                <a:solidFill>
                  <a:srgbClr val="CC3399"/>
                </a:solidFill>
                <a:latin typeface="Times New Roman" pitchFamily="18" charset="0"/>
              </a:rPr>
              <a:t>β β β β β</a:t>
            </a:r>
          </a:p>
        </p:txBody>
      </p:sp>
      <p:sp>
        <p:nvSpPr>
          <p:cNvPr id="56334" name="Rectangle 39"/>
          <p:cNvSpPr>
            <a:spLocks noChangeArrowheads="1"/>
          </p:cNvSpPr>
          <p:nvPr/>
        </p:nvSpPr>
        <p:spPr bwMode="auto">
          <a:xfrm>
            <a:off x="2952750" y="3076575"/>
            <a:ext cx="28257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b="1">
                <a:solidFill>
                  <a:srgbClr val="CC3399"/>
                </a:solidFill>
                <a:latin typeface="Times New Roman" pitchFamily="18" charset="0"/>
              </a:rPr>
              <a:t>α</a:t>
            </a:r>
          </a:p>
        </p:txBody>
      </p:sp>
      <p:sp>
        <p:nvSpPr>
          <p:cNvPr id="56335" name="Rectangle 40"/>
          <p:cNvSpPr>
            <a:spLocks noChangeArrowheads="1"/>
          </p:cNvSpPr>
          <p:nvPr/>
        </p:nvSpPr>
        <p:spPr bwMode="auto">
          <a:xfrm rot="-209171">
            <a:off x="2087563" y="3551238"/>
            <a:ext cx="10382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46" tIns="37974" rIns="75946" bIns="37974">
            <a:spAutoFit/>
          </a:bodyPr>
          <a:lstStyle/>
          <a:p>
            <a:pPr defTabSz="757238"/>
            <a:r>
              <a:rPr lang="it-IT" b="1">
                <a:solidFill>
                  <a:srgbClr val="CC3399"/>
                </a:solidFill>
                <a:latin typeface="Times New Roman" pitchFamily="18" charset="0"/>
              </a:rPr>
              <a:t>α α α α α</a:t>
            </a:r>
          </a:p>
        </p:txBody>
      </p:sp>
      <p:sp>
        <p:nvSpPr>
          <p:cNvPr id="56336" name="WordArt 46"/>
          <p:cNvSpPr>
            <a:spLocks noChangeArrowheads="1" noChangeShapeType="1" noTextEdit="1"/>
          </p:cNvSpPr>
          <p:nvPr/>
        </p:nvSpPr>
        <p:spPr bwMode="auto">
          <a:xfrm rot="-1590621">
            <a:off x="254000" y="2293938"/>
            <a:ext cx="2260600" cy="336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0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PENSIERO</a:t>
            </a:r>
          </a:p>
        </p:txBody>
      </p:sp>
      <p:sp>
        <p:nvSpPr>
          <p:cNvPr id="56337" name="Line 47"/>
          <p:cNvSpPr>
            <a:spLocks noChangeShapeType="1"/>
          </p:cNvSpPr>
          <p:nvPr/>
        </p:nvSpPr>
        <p:spPr bwMode="auto">
          <a:xfrm flipH="1">
            <a:off x="979488" y="3373438"/>
            <a:ext cx="261937" cy="669925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56338" name="Text Box 48"/>
          <p:cNvSpPr txBox="1">
            <a:spLocks noChangeArrowheads="1"/>
          </p:cNvSpPr>
          <p:nvPr/>
        </p:nvSpPr>
        <p:spPr bwMode="auto">
          <a:xfrm>
            <a:off x="293688" y="4044950"/>
            <a:ext cx="1616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700" b="1">
                <a:solidFill>
                  <a:srgbClr val="CC3399"/>
                </a:solidFill>
                <a:latin typeface="Verdana" pitchFamily="34" charset="0"/>
              </a:rPr>
              <a:t>CAMPO ELETTROMAGNETICO</a:t>
            </a:r>
          </a:p>
        </p:txBody>
      </p:sp>
      <p:sp>
        <p:nvSpPr>
          <p:cNvPr id="56339" name="Rectangle 50"/>
          <p:cNvSpPr>
            <a:spLocks noChangeArrowheads="1"/>
          </p:cNvSpPr>
          <p:nvPr/>
        </p:nvSpPr>
        <p:spPr bwMode="auto">
          <a:xfrm>
            <a:off x="4229100" y="3144838"/>
            <a:ext cx="2825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b="1">
                <a:solidFill>
                  <a:srgbClr val="CC3399"/>
                </a:solidFill>
                <a:latin typeface="Times New Roman" pitchFamily="18" charset="0"/>
              </a:rPr>
              <a:t>α</a:t>
            </a:r>
          </a:p>
        </p:txBody>
      </p:sp>
      <p:sp>
        <p:nvSpPr>
          <p:cNvPr id="56340" name="Rectangle 51"/>
          <p:cNvSpPr>
            <a:spLocks noChangeArrowheads="1"/>
          </p:cNvSpPr>
          <p:nvPr/>
        </p:nvSpPr>
        <p:spPr bwMode="auto">
          <a:xfrm>
            <a:off x="5129213" y="2597150"/>
            <a:ext cx="26193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/>
          <a:p>
            <a:pPr defTabSz="757238"/>
            <a:r>
              <a:rPr lang="it-IT" b="1">
                <a:solidFill>
                  <a:srgbClr val="CC3399"/>
                </a:solidFill>
                <a:latin typeface="Times New Roman" pitchFamily="18" charset="0"/>
              </a:rPr>
              <a:t>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23850" y="404813"/>
            <a:ext cx="8496300" cy="5545137"/>
          </a:xfrm>
          <a:prstGeom prst="rect">
            <a:avLst/>
          </a:prstGeom>
          <a:gradFill rotWithShape="0">
            <a:gsLst>
              <a:gs pos="0">
                <a:srgbClr val="FEFEFE"/>
              </a:gs>
              <a:gs pos="100000">
                <a:srgbClr val="D0C1E6"/>
              </a:gs>
            </a:gsLst>
            <a:path path="shape">
              <a:fillToRect l="29999" t="29999" r="70001" b="70001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638"/>
              </a:spcBef>
              <a:spcAft>
                <a:spcPts val="1425"/>
              </a:spcAft>
            </a:pPr>
            <a:endParaRPr lang="it-IT" sz="2800">
              <a:solidFill>
                <a:srgbClr val="000000"/>
              </a:solidFill>
              <a:latin typeface="Rockwell" pitchFamily="18" charset="0"/>
              <a:ea typeface="SimSun" pitchFamily="2" charset="-122"/>
            </a:endParaRPr>
          </a:p>
          <a:p>
            <a:pPr eaLnBrk="1" hangingPunct="1">
              <a:spcBef>
                <a:spcPts val="638"/>
              </a:spcBef>
              <a:spcAft>
                <a:spcPts val="1425"/>
              </a:spcAft>
            </a:pPr>
            <a:r>
              <a:rPr lang="it-IT" sz="1800">
                <a:solidFill>
                  <a:srgbClr val="000000"/>
                </a:solidFill>
                <a:ea typeface="SimSun" pitchFamily="2" charset="-122"/>
              </a:rPr>
              <a:t>Bowlby definisce il lutto come:</a:t>
            </a:r>
          </a:p>
          <a:p>
            <a:pPr eaLnBrk="1" hangingPunct="1">
              <a:spcBef>
                <a:spcPts val="638"/>
              </a:spcBef>
              <a:spcAft>
                <a:spcPts val="1425"/>
              </a:spcAft>
            </a:pPr>
            <a:r>
              <a:rPr lang="it-IT" altLang="it-IT" sz="1800" i="1">
                <a:solidFill>
                  <a:srgbClr val="000000"/>
                </a:solidFill>
                <a:latin typeface="Rockwell" pitchFamily="18" charset="0"/>
                <a:ea typeface="SimSun" pitchFamily="2" charset="-122"/>
              </a:rPr>
              <a:t>“</a:t>
            </a:r>
            <a:r>
              <a:rPr lang="it-IT" sz="1800" i="1">
                <a:solidFill>
                  <a:srgbClr val="000000"/>
                </a:solidFill>
                <a:latin typeface="Rockwell" pitchFamily="18" charset="0"/>
                <a:ea typeface="SimSun" pitchFamily="2" charset="-122"/>
              </a:rPr>
              <a:t>….una gamma molto ampia di processi psicologici consci e inconsci, instaurati dalla perdita di una persona amata, a prescindere dal risultato finale di tali processi</a:t>
            </a:r>
            <a:r>
              <a:rPr lang="it-IT" altLang="it-IT" sz="1800" i="1">
                <a:solidFill>
                  <a:srgbClr val="000000"/>
                </a:solidFill>
                <a:latin typeface="Rockwell" pitchFamily="18" charset="0"/>
                <a:ea typeface="SimSun" pitchFamily="2" charset="-122"/>
              </a:rPr>
              <a:t>”</a:t>
            </a:r>
            <a:endParaRPr lang="it-IT" sz="1800" i="1">
              <a:solidFill>
                <a:srgbClr val="000000"/>
              </a:solidFill>
              <a:latin typeface="Rockwell" pitchFamily="18" charset="0"/>
              <a:ea typeface="SimSun" pitchFamily="2" charset="-122"/>
            </a:endParaRPr>
          </a:p>
          <a:p>
            <a:pPr eaLnBrk="1" hangingPunct="1">
              <a:spcBef>
                <a:spcPts val="638"/>
              </a:spcBef>
              <a:spcAft>
                <a:spcPts val="1425"/>
              </a:spcAft>
            </a:pPr>
            <a:endParaRPr lang="it-IT" sz="1800">
              <a:solidFill>
                <a:srgbClr val="000000"/>
              </a:solidFill>
              <a:latin typeface="Rockwell" pitchFamily="18" charset="0"/>
              <a:ea typeface="SimSun" pitchFamily="2" charset="-122"/>
            </a:endParaRPr>
          </a:p>
          <a:p>
            <a:pPr eaLnBrk="1" hangingPunct="1">
              <a:spcBef>
                <a:spcPts val="638"/>
              </a:spcBef>
              <a:spcAft>
                <a:spcPts val="1425"/>
              </a:spcAft>
            </a:pPr>
            <a:r>
              <a:rPr lang="it-IT" sz="1800">
                <a:solidFill>
                  <a:srgbClr val="000000"/>
                </a:solidFill>
                <a:ea typeface="SimSun" pitchFamily="2" charset="-122"/>
              </a:rPr>
              <a:t>Il lutto è:</a:t>
            </a:r>
          </a:p>
          <a:p>
            <a:pPr eaLnBrk="1" hangingPunct="1">
              <a:spcBef>
                <a:spcPts val="638"/>
              </a:spcBef>
              <a:spcAft>
                <a:spcPts val="1425"/>
              </a:spcAft>
              <a:buSzPct val="45000"/>
              <a:buFont typeface="Arial" pitchFamily="34" charset="0"/>
              <a:buChar char="•"/>
            </a:pPr>
            <a:r>
              <a:rPr lang="it-IT" sz="1800">
                <a:solidFill>
                  <a:srgbClr val="000000"/>
                </a:solidFill>
                <a:ea typeface="SimSun" pitchFamily="2" charset="-122"/>
              </a:rPr>
              <a:t>un processo di elaborazione del dolore, delle reazioni vissute nel dire addio a una persona cara</a:t>
            </a:r>
          </a:p>
          <a:p>
            <a:pPr eaLnBrk="1" hangingPunct="1">
              <a:spcBef>
                <a:spcPts val="638"/>
              </a:spcBef>
              <a:spcAft>
                <a:spcPts val="1425"/>
              </a:spcAft>
              <a:buSzPct val="45000"/>
              <a:buFont typeface="Arial" pitchFamily="34" charset="0"/>
              <a:buChar char="•"/>
            </a:pPr>
            <a:r>
              <a:rPr lang="it-IT" sz="1800">
                <a:solidFill>
                  <a:srgbClr val="000000"/>
                </a:solidFill>
                <a:ea typeface="SimSun" pitchFamily="2" charset="-122"/>
              </a:rPr>
              <a:t>un processo adattivo normale alla perdita di una persona cara</a:t>
            </a:r>
          </a:p>
          <a:p>
            <a:pPr eaLnBrk="1" hangingPunct="1">
              <a:spcBef>
                <a:spcPts val="638"/>
              </a:spcBef>
              <a:spcAft>
                <a:spcPts val="1425"/>
              </a:spcAft>
              <a:buSzPct val="45000"/>
              <a:buFont typeface="Arial" pitchFamily="34" charset="0"/>
              <a:buChar char="•"/>
            </a:pPr>
            <a:r>
              <a:rPr lang="it-IT" sz="1800">
                <a:solidFill>
                  <a:srgbClr val="000000"/>
                </a:solidFill>
                <a:ea typeface="SimSun" pitchFamily="2" charset="-122"/>
              </a:rPr>
              <a:t>presenta tipiche manifestazioni e segni che evolvono nel tempo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370" name="Group 39"/>
          <p:cNvGrpSpPr>
            <a:grpSpLocks/>
          </p:cNvGrpSpPr>
          <p:nvPr/>
        </p:nvGrpSpPr>
        <p:grpSpPr bwMode="auto">
          <a:xfrm>
            <a:off x="1908175" y="630238"/>
            <a:ext cx="3763963" cy="4926012"/>
            <a:chOff x="2218" y="964"/>
            <a:chExt cx="1627" cy="3059"/>
          </a:xfrm>
        </p:grpSpPr>
        <p:sp>
          <p:nvSpPr>
            <p:cNvPr id="58376" name="AutoShape 21"/>
            <p:cNvSpPr>
              <a:spLocks noChangeAspect="1" noChangeArrowheads="1" noTextEdit="1"/>
            </p:cNvSpPr>
            <p:nvPr/>
          </p:nvSpPr>
          <p:spPr bwMode="auto">
            <a:xfrm>
              <a:off x="2218" y="964"/>
              <a:ext cx="1627" cy="3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58377" name="Group 29"/>
            <p:cNvGrpSpPr>
              <a:grpSpLocks/>
            </p:cNvGrpSpPr>
            <p:nvPr/>
          </p:nvGrpSpPr>
          <p:grpSpPr bwMode="auto">
            <a:xfrm>
              <a:off x="2219" y="1458"/>
              <a:ext cx="1625" cy="2565"/>
              <a:chOff x="2219" y="1458"/>
              <a:chExt cx="1625" cy="2565"/>
            </a:xfrm>
          </p:grpSpPr>
          <p:sp>
            <p:nvSpPr>
              <p:cNvPr id="58382" name="Freeform 23"/>
              <p:cNvSpPr>
                <a:spLocks/>
              </p:cNvSpPr>
              <p:nvPr/>
            </p:nvSpPr>
            <p:spPr bwMode="auto">
              <a:xfrm>
                <a:off x="2716" y="2175"/>
                <a:ext cx="442" cy="976"/>
              </a:xfrm>
              <a:custGeom>
                <a:avLst/>
                <a:gdLst>
                  <a:gd name="T0" fmla="*/ 104 w 442"/>
                  <a:gd name="T1" fmla="*/ 79 h 976"/>
                  <a:gd name="T2" fmla="*/ 152 w 442"/>
                  <a:gd name="T3" fmla="*/ 22 h 976"/>
                  <a:gd name="T4" fmla="*/ 243 w 442"/>
                  <a:gd name="T5" fmla="*/ 0 h 976"/>
                  <a:gd name="T6" fmla="*/ 320 w 442"/>
                  <a:gd name="T7" fmla="*/ 22 h 976"/>
                  <a:gd name="T8" fmla="*/ 363 w 442"/>
                  <a:gd name="T9" fmla="*/ 53 h 976"/>
                  <a:gd name="T10" fmla="*/ 398 w 442"/>
                  <a:gd name="T11" fmla="*/ 117 h 976"/>
                  <a:gd name="T12" fmla="*/ 429 w 442"/>
                  <a:gd name="T13" fmla="*/ 230 h 976"/>
                  <a:gd name="T14" fmla="*/ 442 w 442"/>
                  <a:gd name="T15" fmla="*/ 352 h 976"/>
                  <a:gd name="T16" fmla="*/ 442 w 442"/>
                  <a:gd name="T17" fmla="*/ 573 h 976"/>
                  <a:gd name="T18" fmla="*/ 398 w 442"/>
                  <a:gd name="T19" fmla="*/ 765 h 976"/>
                  <a:gd name="T20" fmla="*/ 334 w 442"/>
                  <a:gd name="T21" fmla="*/ 873 h 976"/>
                  <a:gd name="T22" fmla="*/ 269 w 442"/>
                  <a:gd name="T23" fmla="*/ 933 h 976"/>
                  <a:gd name="T24" fmla="*/ 195 w 442"/>
                  <a:gd name="T25" fmla="*/ 976 h 976"/>
                  <a:gd name="T26" fmla="*/ 90 w 442"/>
                  <a:gd name="T27" fmla="*/ 973 h 976"/>
                  <a:gd name="T28" fmla="*/ 9 w 442"/>
                  <a:gd name="T29" fmla="*/ 908 h 976"/>
                  <a:gd name="T30" fmla="*/ 0 w 442"/>
                  <a:gd name="T31" fmla="*/ 829 h 976"/>
                  <a:gd name="T32" fmla="*/ 39 w 442"/>
                  <a:gd name="T33" fmla="*/ 712 h 976"/>
                  <a:gd name="T34" fmla="*/ 73 w 442"/>
                  <a:gd name="T35" fmla="*/ 583 h 976"/>
                  <a:gd name="T36" fmla="*/ 87 w 442"/>
                  <a:gd name="T37" fmla="*/ 413 h 976"/>
                  <a:gd name="T38" fmla="*/ 64 w 442"/>
                  <a:gd name="T39" fmla="*/ 270 h 976"/>
                  <a:gd name="T40" fmla="*/ 64 w 442"/>
                  <a:gd name="T41" fmla="*/ 165 h 976"/>
                  <a:gd name="T42" fmla="*/ 104 w 442"/>
                  <a:gd name="T43" fmla="*/ 79 h 97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42"/>
                  <a:gd name="T67" fmla="*/ 0 h 976"/>
                  <a:gd name="T68" fmla="*/ 442 w 442"/>
                  <a:gd name="T69" fmla="*/ 976 h 97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42" h="976">
                    <a:moveTo>
                      <a:pt x="104" y="79"/>
                    </a:moveTo>
                    <a:lnTo>
                      <a:pt x="152" y="22"/>
                    </a:lnTo>
                    <a:lnTo>
                      <a:pt x="243" y="0"/>
                    </a:lnTo>
                    <a:lnTo>
                      <a:pt x="320" y="22"/>
                    </a:lnTo>
                    <a:lnTo>
                      <a:pt x="363" y="53"/>
                    </a:lnTo>
                    <a:lnTo>
                      <a:pt x="398" y="117"/>
                    </a:lnTo>
                    <a:lnTo>
                      <a:pt x="429" y="230"/>
                    </a:lnTo>
                    <a:lnTo>
                      <a:pt x="442" y="352"/>
                    </a:lnTo>
                    <a:lnTo>
                      <a:pt x="442" y="573"/>
                    </a:lnTo>
                    <a:lnTo>
                      <a:pt x="398" y="765"/>
                    </a:lnTo>
                    <a:lnTo>
                      <a:pt x="334" y="873"/>
                    </a:lnTo>
                    <a:lnTo>
                      <a:pt x="269" y="933"/>
                    </a:lnTo>
                    <a:lnTo>
                      <a:pt x="195" y="976"/>
                    </a:lnTo>
                    <a:lnTo>
                      <a:pt x="90" y="973"/>
                    </a:lnTo>
                    <a:lnTo>
                      <a:pt x="9" y="908"/>
                    </a:lnTo>
                    <a:lnTo>
                      <a:pt x="0" y="829"/>
                    </a:lnTo>
                    <a:lnTo>
                      <a:pt x="39" y="712"/>
                    </a:lnTo>
                    <a:lnTo>
                      <a:pt x="73" y="583"/>
                    </a:lnTo>
                    <a:lnTo>
                      <a:pt x="87" y="413"/>
                    </a:lnTo>
                    <a:lnTo>
                      <a:pt x="64" y="270"/>
                    </a:lnTo>
                    <a:lnTo>
                      <a:pt x="64" y="165"/>
                    </a:lnTo>
                    <a:lnTo>
                      <a:pt x="104" y="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8383" name="Freeform 24"/>
              <p:cNvSpPr>
                <a:spLocks/>
              </p:cNvSpPr>
              <p:nvPr/>
            </p:nvSpPr>
            <p:spPr bwMode="auto">
              <a:xfrm>
                <a:off x="2884" y="3043"/>
                <a:ext cx="507" cy="966"/>
              </a:xfrm>
              <a:custGeom>
                <a:avLst/>
                <a:gdLst>
                  <a:gd name="T0" fmla="*/ 168 w 507"/>
                  <a:gd name="T1" fmla="*/ 40 h 966"/>
                  <a:gd name="T2" fmla="*/ 108 w 507"/>
                  <a:gd name="T3" fmla="*/ 0 h 966"/>
                  <a:gd name="T4" fmla="*/ 29 w 507"/>
                  <a:gd name="T5" fmla="*/ 0 h 966"/>
                  <a:gd name="T6" fmla="*/ 0 w 507"/>
                  <a:gd name="T7" fmla="*/ 53 h 966"/>
                  <a:gd name="T8" fmla="*/ 12 w 507"/>
                  <a:gd name="T9" fmla="*/ 131 h 966"/>
                  <a:gd name="T10" fmla="*/ 82 w 507"/>
                  <a:gd name="T11" fmla="*/ 208 h 966"/>
                  <a:gd name="T12" fmla="*/ 225 w 507"/>
                  <a:gd name="T13" fmla="*/ 278 h 966"/>
                  <a:gd name="T14" fmla="*/ 390 w 507"/>
                  <a:gd name="T15" fmla="*/ 430 h 966"/>
                  <a:gd name="T16" fmla="*/ 416 w 507"/>
                  <a:gd name="T17" fmla="*/ 495 h 966"/>
                  <a:gd name="T18" fmla="*/ 402 w 507"/>
                  <a:gd name="T19" fmla="*/ 525 h 966"/>
                  <a:gd name="T20" fmla="*/ 277 w 507"/>
                  <a:gd name="T21" fmla="*/ 624 h 966"/>
                  <a:gd name="T22" fmla="*/ 129 w 507"/>
                  <a:gd name="T23" fmla="*/ 741 h 966"/>
                  <a:gd name="T24" fmla="*/ 95 w 507"/>
                  <a:gd name="T25" fmla="*/ 793 h 966"/>
                  <a:gd name="T26" fmla="*/ 95 w 507"/>
                  <a:gd name="T27" fmla="*/ 846 h 966"/>
                  <a:gd name="T28" fmla="*/ 208 w 507"/>
                  <a:gd name="T29" fmla="*/ 901 h 966"/>
                  <a:gd name="T30" fmla="*/ 381 w 507"/>
                  <a:gd name="T31" fmla="*/ 966 h 966"/>
                  <a:gd name="T32" fmla="*/ 442 w 507"/>
                  <a:gd name="T33" fmla="*/ 966 h 966"/>
                  <a:gd name="T34" fmla="*/ 507 w 507"/>
                  <a:gd name="T35" fmla="*/ 923 h 966"/>
                  <a:gd name="T36" fmla="*/ 507 w 507"/>
                  <a:gd name="T37" fmla="*/ 889 h 966"/>
                  <a:gd name="T38" fmla="*/ 459 w 507"/>
                  <a:gd name="T39" fmla="*/ 872 h 966"/>
                  <a:gd name="T40" fmla="*/ 237 w 507"/>
                  <a:gd name="T41" fmla="*/ 846 h 966"/>
                  <a:gd name="T42" fmla="*/ 156 w 507"/>
                  <a:gd name="T43" fmla="*/ 824 h 966"/>
                  <a:gd name="T44" fmla="*/ 146 w 507"/>
                  <a:gd name="T45" fmla="*/ 784 h 966"/>
                  <a:gd name="T46" fmla="*/ 290 w 507"/>
                  <a:gd name="T47" fmla="*/ 676 h 966"/>
                  <a:gd name="T48" fmla="*/ 445 w 507"/>
                  <a:gd name="T49" fmla="*/ 573 h 966"/>
                  <a:gd name="T50" fmla="*/ 481 w 507"/>
                  <a:gd name="T51" fmla="*/ 533 h 966"/>
                  <a:gd name="T52" fmla="*/ 493 w 507"/>
                  <a:gd name="T53" fmla="*/ 481 h 966"/>
                  <a:gd name="T54" fmla="*/ 481 w 507"/>
                  <a:gd name="T55" fmla="*/ 408 h 966"/>
                  <a:gd name="T56" fmla="*/ 433 w 507"/>
                  <a:gd name="T57" fmla="*/ 351 h 966"/>
                  <a:gd name="T58" fmla="*/ 277 w 507"/>
                  <a:gd name="T59" fmla="*/ 161 h 966"/>
                  <a:gd name="T60" fmla="*/ 168 w 507"/>
                  <a:gd name="T61" fmla="*/ 40 h 96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07"/>
                  <a:gd name="T94" fmla="*/ 0 h 966"/>
                  <a:gd name="T95" fmla="*/ 507 w 507"/>
                  <a:gd name="T96" fmla="*/ 966 h 96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07" h="966">
                    <a:moveTo>
                      <a:pt x="168" y="40"/>
                    </a:moveTo>
                    <a:lnTo>
                      <a:pt x="108" y="0"/>
                    </a:lnTo>
                    <a:lnTo>
                      <a:pt x="29" y="0"/>
                    </a:lnTo>
                    <a:lnTo>
                      <a:pt x="0" y="53"/>
                    </a:lnTo>
                    <a:lnTo>
                      <a:pt x="12" y="131"/>
                    </a:lnTo>
                    <a:lnTo>
                      <a:pt x="82" y="208"/>
                    </a:lnTo>
                    <a:lnTo>
                      <a:pt x="225" y="278"/>
                    </a:lnTo>
                    <a:lnTo>
                      <a:pt x="390" y="430"/>
                    </a:lnTo>
                    <a:lnTo>
                      <a:pt x="416" y="495"/>
                    </a:lnTo>
                    <a:lnTo>
                      <a:pt x="402" y="525"/>
                    </a:lnTo>
                    <a:lnTo>
                      <a:pt x="277" y="624"/>
                    </a:lnTo>
                    <a:lnTo>
                      <a:pt x="129" y="741"/>
                    </a:lnTo>
                    <a:lnTo>
                      <a:pt x="95" y="793"/>
                    </a:lnTo>
                    <a:lnTo>
                      <a:pt x="95" y="846"/>
                    </a:lnTo>
                    <a:lnTo>
                      <a:pt x="208" y="901"/>
                    </a:lnTo>
                    <a:lnTo>
                      <a:pt x="381" y="966"/>
                    </a:lnTo>
                    <a:lnTo>
                      <a:pt x="442" y="966"/>
                    </a:lnTo>
                    <a:lnTo>
                      <a:pt x="507" y="923"/>
                    </a:lnTo>
                    <a:lnTo>
                      <a:pt x="507" y="889"/>
                    </a:lnTo>
                    <a:lnTo>
                      <a:pt x="459" y="872"/>
                    </a:lnTo>
                    <a:lnTo>
                      <a:pt x="237" y="846"/>
                    </a:lnTo>
                    <a:lnTo>
                      <a:pt x="156" y="824"/>
                    </a:lnTo>
                    <a:lnTo>
                      <a:pt x="146" y="784"/>
                    </a:lnTo>
                    <a:lnTo>
                      <a:pt x="290" y="676"/>
                    </a:lnTo>
                    <a:lnTo>
                      <a:pt x="445" y="573"/>
                    </a:lnTo>
                    <a:lnTo>
                      <a:pt x="481" y="533"/>
                    </a:lnTo>
                    <a:lnTo>
                      <a:pt x="493" y="481"/>
                    </a:lnTo>
                    <a:lnTo>
                      <a:pt x="481" y="408"/>
                    </a:lnTo>
                    <a:lnTo>
                      <a:pt x="433" y="351"/>
                    </a:lnTo>
                    <a:lnTo>
                      <a:pt x="277" y="161"/>
                    </a:lnTo>
                    <a:lnTo>
                      <a:pt x="168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8384" name="Freeform 25"/>
              <p:cNvSpPr>
                <a:spLocks/>
              </p:cNvSpPr>
              <p:nvPr/>
            </p:nvSpPr>
            <p:spPr bwMode="auto">
              <a:xfrm>
                <a:off x="2219" y="2995"/>
                <a:ext cx="629" cy="1028"/>
              </a:xfrm>
              <a:custGeom>
                <a:avLst/>
                <a:gdLst>
                  <a:gd name="T0" fmla="*/ 344 w 629"/>
                  <a:gd name="T1" fmla="*/ 139 h 1028"/>
                  <a:gd name="T2" fmla="*/ 443 w 629"/>
                  <a:gd name="T3" fmla="*/ 53 h 1028"/>
                  <a:gd name="T4" fmla="*/ 538 w 629"/>
                  <a:gd name="T5" fmla="*/ 0 h 1028"/>
                  <a:gd name="T6" fmla="*/ 600 w 629"/>
                  <a:gd name="T7" fmla="*/ 9 h 1028"/>
                  <a:gd name="T8" fmla="*/ 629 w 629"/>
                  <a:gd name="T9" fmla="*/ 53 h 1028"/>
                  <a:gd name="T10" fmla="*/ 629 w 629"/>
                  <a:gd name="T11" fmla="*/ 100 h 1028"/>
                  <a:gd name="T12" fmla="*/ 612 w 629"/>
                  <a:gd name="T13" fmla="*/ 153 h 1028"/>
                  <a:gd name="T14" fmla="*/ 547 w 629"/>
                  <a:gd name="T15" fmla="*/ 182 h 1028"/>
                  <a:gd name="T16" fmla="*/ 417 w 629"/>
                  <a:gd name="T17" fmla="*/ 256 h 1028"/>
                  <a:gd name="T18" fmla="*/ 339 w 629"/>
                  <a:gd name="T19" fmla="*/ 347 h 1028"/>
                  <a:gd name="T20" fmla="*/ 287 w 629"/>
                  <a:gd name="T21" fmla="*/ 456 h 1028"/>
                  <a:gd name="T22" fmla="*/ 273 w 629"/>
                  <a:gd name="T23" fmla="*/ 521 h 1028"/>
                  <a:gd name="T24" fmla="*/ 344 w 629"/>
                  <a:gd name="T25" fmla="*/ 598 h 1028"/>
                  <a:gd name="T26" fmla="*/ 417 w 629"/>
                  <a:gd name="T27" fmla="*/ 712 h 1028"/>
                  <a:gd name="T28" fmla="*/ 469 w 629"/>
                  <a:gd name="T29" fmla="*/ 816 h 1028"/>
                  <a:gd name="T30" fmla="*/ 481 w 629"/>
                  <a:gd name="T31" fmla="*/ 880 h 1028"/>
                  <a:gd name="T32" fmla="*/ 481 w 629"/>
                  <a:gd name="T33" fmla="*/ 920 h 1028"/>
                  <a:gd name="T34" fmla="*/ 447 w 629"/>
                  <a:gd name="T35" fmla="*/ 946 h 1028"/>
                  <a:gd name="T36" fmla="*/ 339 w 629"/>
                  <a:gd name="T37" fmla="*/ 950 h 1028"/>
                  <a:gd name="T38" fmla="*/ 174 w 629"/>
                  <a:gd name="T39" fmla="*/ 990 h 1028"/>
                  <a:gd name="T40" fmla="*/ 144 w 629"/>
                  <a:gd name="T41" fmla="*/ 1024 h 1028"/>
                  <a:gd name="T42" fmla="*/ 117 w 629"/>
                  <a:gd name="T43" fmla="*/ 1028 h 1028"/>
                  <a:gd name="T44" fmla="*/ 0 w 629"/>
                  <a:gd name="T45" fmla="*/ 990 h 1028"/>
                  <a:gd name="T46" fmla="*/ 0 w 629"/>
                  <a:gd name="T47" fmla="*/ 950 h 1028"/>
                  <a:gd name="T48" fmla="*/ 53 w 629"/>
                  <a:gd name="T49" fmla="*/ 920 h 1028"/>
                  <a:gd name="T50" fmla="*/ 261 w 629"/>
                  <a:gd name="T51" fmla="*/ 880 h 1028"/>
                  <a:gd name="T52" fmla="*/ 369 w 629"/>
                  <a:gd name="T53" fmla="*/ 894 h 1028"/>
                  <a:gd name="T54" fmla="*/ 421 w 629"/>
                  <a:gd name="T55" fmla="*/ 894 h 1028"/>
                  <a:gd name="T56" fmla="*/ 435 w 629"/>
                  <a:gd name="T57" fmla="*/ 872 h 1028"/>
                  <a:gd name="T58" fmla="*/ 390 w 629"/>
                  <a:gd name="T59" fmla="*/ 777 h 1028"/>
                  <a:gd name="T60" fmla="*/ 299 w 629"/>
                  <a:gd name="T61" fmla="*/ 651 h 1028"/>
                  <a:gd name="T62" fmla="*/ 235 w 629"/>
                  <a:gd name="T63" fmla="*/ 560 h 1028"/>
                  <a:gd name="T64" fmla="*/ 208 w 629"/>
                  <a:gd name="T65" fmla="*/ 507 h 1028"/>
                  <a:gd name="T66" fmla="*/ 208 w 629"/>
                  <a:gd name="T67" fmla="*/ 430 h 1028"/>
                  <a:gd name="T68" fmla="*/ 253 w 629"/>
                  <a:gd name="T69" fmla="*/ 299 h 1028"/>
                  <a:gd name="T70" fmla="*/ 291 w 629"/>
                  <a:gd name="T71" fmla="*/ 217 h 1028"/>
                  <a:gd name="T72" fmla="*/ 344 w 629"/>
                  <a:gd name="T73" fmla="*/ 139 h 10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29"/>
                  <a:gd name="T112" fmla="*/ 0 h 1028"/>
                  <a:gd name="T113" fmla="*/ 629 w 629"/>
                  <a:gd name="T114" fmla="*/ 1028 h 10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29" h="1028">
                    <a:moveTo>
                      <a:pt x="344" y="139"/>
                    </a:moveTo>
                    <a:lnTo>
                      <a:pt x="443" y="53"/>
                    </a:lnTo>
                    <a:lnTo>
                      <a:pt x="538" y="0"/>
                    </a:lnTo>
                    <a:lnTo>
                      <a:pt x="600" y="9"/>
                    </a:lnTo>
                    <a:lnTo>
                      <a:pt x="629" y="53"/>
                    </a:lnTo>
                    <a:lnTo>
                      <a:pt x="629" y="100"/>
                    </a:lnTo>
                    <a:lnTo>
                      <a:pt x="612" y="153"/>
                    </a:lnTo>
                    <a:lnTo>
                      <a:pt x="547" y="182"/>
                    </a:lnTo>
                    <a:lnTo>
                      <a:pt x="417" y="256"/>
                    </a:lnTo>
                    <a:lnTo>
                      <a:pt x="339" y="347"/>
                    </a:lnTo>
                    <a:lnTo>
                      <a:pt x="287" y="456"/>
                    </a:lnTo>
                    <a:lnTo>
                      <a:pt x="273" y="521"/>
                    </a:lnTo>
                    <a:lnTo>
                      <a:pt x="344" y="598"/>
                    </a:lnTo>
                    <a:lnTo>
                      <a:pt x="417" y="712"/>
                    </a:lnTo>
                    <a:lnTo>
                      <a:pt x="469" y="816"/>
                    </a:lnTo>
                    <a:lnTo>
                      <a:pt x="481" y="880"/>
                    </a:lnTo>
                    <a:lnTo>
                      <a:pt x="481" y="920"/>
                    </a:lnTo>
                    <a:lnTo>
                      <a:pt x="447" y="946"/>
                    </a:lnTo>
                    <a:lnTo>
                      <a:pt x="339" y="950"/>
                    </a:lnTo>
                    <a:lnTo>
                      <a:pt x="174" y="990"/>
                    </a:lnTo>
                    <a:lnTo>
                      <a:pt x="144" y="1024"/>
                    </a:lnTo>
                    <a:lnTo>
                      <a:pt x="117" y="1028"/>
                    </a:lnTo>
                    <a:lnTo>
                      <a:pt x="0" y="990"/>
                    </a:lnTo>
                    <a:lnTo>
                      <a:pt x="0" y="950"/>
                    </a:lnTo>
                    <a:lnTo>
                      <a:pt x="53" y="920"/>
                    </a:lnTo>
                    <a:lnTo>
                      <a:pt x="261" y="880"/>
                    </a:lnTo>
                    <a:lnTo>
                      <a:pt x="369" y="894"/>
                    </a:lnTo>
                    <a:lnTo>
                      <a:pt x="421" y="894"/>
                    </a:lnTo>
                    <a:lnTo>
                      <a:pt x="435" y="872"/>
                    </a:lnTo>
                    <a:lnTo>
                      <a:pt x="390" y="777"/>
                    </a:lnTo>
                    <a:lnTo>
                      <a:pt x="299" y="651"/>
                    </a:lnTo>
                    <a:lnTo>
                      <a:pt x="235" y="560"/>
                    </a:lnTo>
                    <a:lnTo>
                      <a:pt x="208" y="507"/>
                    </a:lnTo>
                    <a:lnTo>
                      <a:pt x="208" y="430"/>
                    </a:lnTo>
                    <a:lnTo>
                      <a:pt x="253" y="299"/>
                    </a:lnTo>
                    <a:lnTo>
                      <a:pt x="291" y="217"/>
                    </a:lnTo>
                    <a:lnTo>
                      <a:pt x="344" y="1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8385" name="Freeform 26"/>
              <p:cNvSpPr>
                <a:spLocks/>
              </p:cNvSpPr>
              <p:nvPr/>
            </p:nvSpPr>
            <p:spPr bwMode="auto">
              <a:xfrm>
                <a:off x="2292" y="1999"/>
                <a:ext cx="555" cy="954"/>
              </a:xfrm>
              <a:custGeom>
                <a:avLst/>
                <a:gdLst>
                  <a:gd name="T0" fmla="*/ 69 w 555"/>
                  <a:gd name="T1" fmla="*/ 27 h 954"/>
                  <a:gd name="T2" fmla="*/ 108 w 555"/>
                  <a:gd name="T3" fmla="*/ 0 h 954"/>
                  <a:gd name="T4" fmla="*/ 138 w 555"/>
                  <a:gd name="T5" fmla="*/ 27 h 954"/>
                  <a:gd name="T6" fmla="*/ 212 w 555"/>
                  <a:gd name="T7" fmla="*/ 148 h 954"/>
                  <a:gd name="T8" fmla="*/ 342 w 555"/>
                  <a:gd name="T9" fmla="*/ 253 h 954"/>
                  <a:gd name="T10" fmla="*/ 433 w 555"/>
                  <a:gd name="T11" fmla="*/ 274 h 954"/>
                  <a:gd name="T12" fmla="*/ 536 w 555"/>
                  <a:gd name="T13" fmla="*/ 287 h 954"/>
                  <a:gd name="T14" fmla="*/ 555 w 555"/>
                  <a:gd name="T15" fmla="*/ 344 h 954"/>
                  <a:gd name="T16" fmla="*/ 528 w 555"/>
                  <a:gd name="T17" fmla="*/ 404 h 954"/>
                  <a:gd name="T18" fmla="*/ 464 w 555"/>
                  <a:gd name="T19" fmla="*/ 421 h 954"/>
                  <a:gd name="T20" fmla="*/ 373 w 555"/>
                  <a:gd name="T21" fmla="*/ 395 h 954"/>
                  <a:gd name="T22" fmla="*/ 242 w 555"/>
                  <a:gd name="T23" fmla="*/ 278 h 954"/>
                  <a:gd name="T24" fmla="*/ 160 w 555"/>
                  <a:gd name="T25" fmla="*/ 174 h 954"/>
                  <a:gd name="T26" fmla="*/ 112 w 555"/>
                  <a:gd name="T27" fmla="*/ 122 h 954"/>
                  <a:gd name="T28" fmla="*/ 81 w 555"/>
                  <a:gd name="T29" fmla="*/ 182 h 954"/>
                  <a:gd name="T30" fmla="*/ 86 w 555"/>
                  <a:gd name="T31" fmla="*/ 330 h 954"/>
                  <a:gd name="T32" fmla="*/ 120 w 555"/>
                  <a:gd name="T33" fmla="*/ 512 h 954"/>
                  <a:gd name="T34" fmla="*/ 160 w 555"/>
                  <a:gd name="T35" fmla="*/ 573 h 954"/>
                  <a:gd name="T36" fmla="*/ 216 w 555"/>
                  <a:gd name="T37" fmla="*/ 626 h 954"/>
                  <a:gd name="T38" fmla="*/ 251 w 555"/>
                  <a:gd name="T39" fmla="*/ 669 h 954"/>
                  <a:gd name="T40" fmla="*/ 155 w 555"/>
                  <a:gd name="T41" fmla="*/ 755 h 954"/>
                  <a:gd name="T42" fmla="*/ 69 w 555"/>
                  <a:gd name="T43" fmla="*/ 859 h 954"/>
                  <a:gd name="T44" fmla="*/ 52 w 555"/>
                  <a:gd name="T45" fmla="*/ 954 h 954"/>
                  <a:gd name="T46" fmla="*/ 12 w 555"/>
                  <a:gd name="T47" fmla="*/ 951 h 954"/>
                  <a:gd name="T48" fmla="*/ 0 w 555"/>
                  <a:gd name="T49" fmla="*/ 825 h 954"/>
                  <a:gd name="T50" fmla="*/ 72 w 555"/>
                  <a:gd name="T51" fmla="*/ 746 h 954"/>
                  <a:gd name="T52" fmla="*/ 151 w 555"/>
                  <a:gd name="T53" fmla="*/ 664 h 954"/>
                  <a:gd name="T54" fmla="*/ 112 w 555"/>
                  <a:gd name="T55" fmla="*/ 578 h 954"/>
                  <a:gd name="T56" fmla="*/ 72 w 555"/>
                  <a:gd name="T57" fmla="*/ 473 h 954"/>
                  <a:gd name="T58" fmla="*/ 47 w 555"/>
                  <a:gd name="T59" fmla="*/ 339 h 954"/>
                  <a:gd name="T60" fmla="*/ 29 w 555"/>
                  <a:gd name="T61" fmla="*/ 201 h 954"/>
                  <a:gd name="T62" fmla="*/ 47 w 555"/>
                  <a:gd name="T63" fmla="*/ 83 h 954"/>
                  <a:gd name="T64" fmla="*/ 69 w 555"/>
                  <a:gd name="T65" fmla="*/ 27 h 9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55"/>
                  <a:gd name="T100" fmla="*/ 0 h 954"/>
                  <a:gd name="T101" fmla="*/ 555 w 555"/>
                  <a:gd name="T102" fmla="*/ 954 h 9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55" h="954">
                    <a:moveTo>
                      <a:pt x="69" y="27"/>
                    </a:moveTo>
                    <a:lnTo>
                      <a:pt x="108" y="0"/>
                    </a:lnTo>
                    <a:lnTo>
                      <a:pt x="138" y="27"/>
                    </a:lnTo>
                    <a:lnTo>
                      <a:pt x="212" y="148"/>
                    </a:lnTo>
                    <a:lnTo>
                      <a:pt x="342" y="253"/>
                    </a:lnTo>
                    <a:lnTo>
                      <a:pt x="433" y="274"/>
                    </a:lnTo>
                    <a:lnTo>
                      <a:pt x="536" y="287"/>
                    </a:lnTo>
                    <a:lnTo>
                      <a:pt x="555" y="344"/>
                    </a:lnTo>
                    <a:lnTo>
                      <a:pt x="528" y="404"/>
                    </a:lnTo>
                    <a:lnTo>
                      <a:pt x="464" y="421"/>
                    </a:lnTo>
                    <a:lnTo>
                      <a:pt x="373" y="395"/>
                    </a:lnTo>
                    <a:lnTo>
                      <a:pt x="242" y="278"/>
                    </a:lnTo>
                    <a:lnTo>
                      <a:pt x="160" y="174"/>
                    </a:lnTo>
                    <a:lnTo>
                      <a:pt x="112" y="122"/>
                    </a:lnTo>
                    <a:lnTo>
                      <a:pt x="81" y="182"/>
                    </a:lnTo>
                    <a:lnTo>
                      <a:pt x="86" y="330"/>
                    </a:lnTo>
                    <a:lnTo>
                      <a:pt x="120" y="512"/>
                    </a:lnTo>
                    <a:lnTo>
                      <a:pt x="160" y="573"/>
                    </a:lnTo>
                    <a:lnTo>
                      <a:pt x="216" y="626"/>
                    </a:lnTo>
                    <a:lnTo>
                      <a:pt x="251" y="669"/>
                    </a:lnTo>
                    <a:lnTo>
                      <a:pt x="155" y="755"/>
                    </a:lnTo>
                    <a:lnTo>
                      <a:pt x="69" y="859"/>
                    </a:lnTo>
                    <a:lnTo>
                      <a:pt x="52" y="954"/>
                    </a:lnTo>
                    <a:lnTo>
                      <a:pt x="12" y="951"/>
                    </a:lnTo>
                    <a:lnTo>
                      <a:pt x="0" y="825"/>
                    </a:lnTo>
                    <a:lnTo>
                      <a:pt x="72" y="746"/>
                    </a:lnTo>
                    <a:lnTo>
                      <a:pt x="151" y="664"/>
                    </a:lnTo>
                    <a:lnTo>
                      <a:pt x="112" y="578"/>
                    </a:lnTo>
                    <a:lnTo>
                      <a:pt x="72" y="473"/>
                    </a:lnTo>
                    <a:lnTo>
                      <a:pt x="47" y="339"/>
                    </a:lnTo>
                    <a:lnTo>
                      <a:pt x="29" y="201"/>
                    </a:lnTo>
                    <a:lnTo>
                      <a:pt x="47" y="83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8386" name="Freeform 27"/>
              <p:cNvSpPr>
                <a:spLocks/>
              </p:cNvSpPr>
              <p:nvPr/>
            </p:nvSpPr>
            <p:spPr bwMode="auto">
              <a:xfrm>
                <a:off x="3220" y="1474"/>
                <a:ext cx="624" cy="1036"/>
              </a:xfrm>
              <a:custGeom>
                <a:avLst/>
                <a:gdLst>
                  <a:gd name="T0" fmla="*/ 0 w 624"/>
                  <a:gd name="T1" fmla="*/ 1028 h 1036"/>
                  <a:gd name="T2" fmla="*/ 0 w 624"/>
                  <a:gd name="T3" fmla="*/ 957 h 1036"/>
                  <a:gd name="T4" fmla="*/ 38 w 624"/>
                  <a:gd name="T5" fmla="*/ 906 h 1036"/>
                  <a:gd name="T6" fmla="*/ 208 w 624"/>
                  <a:gd name="T7" fmla="*/ 845 h 1036"/>
                  <a:gd name="T8" fmla="*/ 416 w 624"/>
                  <a:gd name="T9" fmla="*/ 792 h 1036"/>
                  <a:gd name="T10" fmla="*/ 536 w 624"/>
                  <a:gd name="T11" fmla="*/ 763 h 1036"/>
                  <a:gd name="T12" fmla="*/ 550 w 624"/>
                  <a:gd name="T13" fmla="*/ 737 h 1036"/>
                  <a:gd name="T14" fmla="*/ 493 w 624"/>
                  <a:gd name="T15" fmla="*/ 658 h 1036"/>
                  <a:gd name="T16" fmla="*/ 380 w 624"/>
                  <a:gd name="T17" fmla="*/ 546 h 1036"/>
                  <a:gd name="T18" fmla="*/ 263 w 624"/>
                  <a:gd name="T19" fmla="*/ 450 h 1036"/>
                  <a:gd name="T20" fmla="*/ 172 w 624"/>
                  <a:gd name="T21" fmla="*/ 398 h 1036"/>
                  <a:gd name="T22" fmla="*/ 120 w 624"/>
                  <a:gd name="T23" fmla="*/ 347 h 1036"/>
                  <a:gd name="T24" fmla="*/ 117 w 624"/>
                  <a:gd name="T25" fmla="*/ 307 h 1036"/>
                  <a:gd name="T26" fmla="*/ 146 w 624"/>
                  <a:gd name="T27" fmla="*/ 273 h 1036"/>
                  <a:gd name="T28" fmla="*/ 220 w 624"/>
                  <a:gd name="T29" fmla="*/ 256 h 1036"/>
                  <a:gd name="T30" fmla="*/ 311 w 624"/>
                  <a:gd name="T31" fmla="*/ 190 h 1036"/>
                  <a:gd name="T32" fmla="*/ 325 w 624"/>
                  <a:gd name="T33" fmla="*/ 125 h 1036"/>
                  <a:gd name="T34" fmla="*/ 325 w 624"/>
                  <a:gd name="T35" fmla="*/ 34 h 1036"/>
                  <a:gd name="T36" fmla="*/ 316 w 624"/>
                  <a:gd name="T37" fmla="*/ 0 h 1036"/>
                  <a:gd name="T38" fmla="*/ 351 w 624"/>
                  <a:gd name="T39" fmla="*/ 8 h 1036"/>
                  <a:gd name="T40" fmla="*/ 397 w 624"/>
                  <a:gd name="T41" fmla="*/ 86 h 1036"/>
                  <a:gd name="T42" fmla="*/ 416 w 624"/>
                  <a:gd name="T43" fmla="*/ 168 h 1036"/>
                  <a:gd name="T44" fmla="*/ 363 w 624"/>
                  <a:gd name="T45" fmla="*/ 229 h 1036"/>
                  <a:gd name="T46" fmla="*/ 316 w 624"/>
                  <a:gd name="T47" fmla="*/ 247 h 1036"/>
                  <a:gd name="T48" fmla="*/ 225 w 624"/>
                  <a:gd name="T49" fmla="*/ 294 h 1036"/>
                  <a:gd name="T50" fmla="*/ 208 w 624"/>
                  <a:gd name="T51" fmla="*/ 320 h 1036"/>
                  <a:gd name="T52" fmla="*/ 220 w 624"/>
                  <a:gd name="T53" fmla="*/ 347 h 1036"/>
                  <a:gd name="T54" fmla="*/ 303 w 624"/>
                  <a:gd name="T55" fmla="*/ 416 h 1036"/>
                  <a:gd name="T56" fmla="*/ 389 w 624"/>
                  <a:gd name="T57" fmla="*/ 455 h 1036"/>
                  <a:gd name="T58" fmla="*/ 506 w 624"/>
                  <a:gd name="T59" fmla="*/ 555 h 1036"/>
                  <a:gd name="T60" fmla="*/ 584 w 624"/>
                  <a:gd name="T61" fmla="*/ 672 h 1036"/>
                  <a:gd name="T62" fmla="*/ 624 w 624"/>
                  <a:gd name="T63" fmla="*/ 763 h 1036"/>
                  <a:gd name="T64" fmla="*/ 610 w 624"/>
                  <a:gd name="T65" fmla="*/ 792 h 1036"/>
                  <a:gd name="T66" fmla="*/ 584 w 624"/>
                  <a:gd name="T67" fmla="*/ 815 h 1036"/>
                  <a:gd name="T68" fmla="*/ 485 w 624"/>
                  <a:gd name="T69" fmla="*/ 854 h 1036"/>
                  <a:gd name="T70" fmla="*/ 285 w 624"/>
                  <a:gd name="T71" fmla="*/ 919 h 1036"/>
                  <a:gd name="T72" fmla="*/ 160 w 624"/>
                  <a:gd name="T73" fmla="*/ 975 h 1036"/>
                  <a:gd name="T74" fmla="*/ 77 w 624"/>
                  <a:gd name="T75" fmla="*/ 1023 h 1036"/>
                  <a:gd name="T76" fmla="*/ 26 w 624"/>
                  <a:gd name="T77" fmla="*/ 1036 h 1036"/>
                  <a:gd name="T78" fmla="*/ 0 w 624"/>
                  <a:gd name="T79" fmla="*/ 1028 h 10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24"/>
                  <a:gd name="T121" fmla="*/ 0 h 1036"/>
                  <a:gd name="T122" fmla="*/ 624 w 624"/>
                  <a:gd name="T123" fmla="*/ 1036 h 10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24" h="1036">
                    <a:moveTo>
                      <a:pt x="0" y="1028"/>
                    </a:moveTo>
                    <a:lnTo>
                      <a:pt x="0" y="957"/>
                    </a:lnTo>
                    <a:lnTo>
                      <a:pt x="38" y="906"/>
                    </a:lnTo>
                    <a:lnTo>
                      <a:pt x="208" y="845"/>
                    </a:lnTo>
                    <a:lnTo>
                      <a:pt x="416" y="792"/>
                    </a:lnTo>
                    <a:lnTo>
                      <a:pt x="536" y="763"/>
                    </a:lnTo>
                    <a:lnTo>
                      <a:pt x="550" y="737"/>
                    </a:lnTo>
                    <a:lnTo>
                      <a:pt x="493" y="658"/>
                    </a:lnTo>
                    <a:lnTo>
                      <a:pt x="380" y="546"/>
                    </a:lnTo>
                    <a:lnTo>
                      <a:pt x="263" y="450"/>
                    </a:lnTo>
                    <a:lnTo>
                      <a:pt x="172" y="398"/>
                    </a:lnTo>
                    <a:lnTo>
                      <a:pt x="120" y="347"/>
                    </a:lnTo>
                    <a:lnTo>
                      <a:pt x="117" y="307"/>
                    </a:lnTo>
                    <a:lnTo>
                      <a:pt x="146" y="273"/>
                    </a:lnTo>
                    <a:lnTo>
                      <a:pt x="220" y="256"/>
                    </a:lnTo>
                    <a:lnTo>
                      <a:pt x="311" y="190"/>
                    </a:lnTo>
                    <a:lnTo>
                      <a:pt x="325" y="125"/>
                    </a:lnTo>
                    <a:lnTo>
                      <a:pt x="325" y="34"/>
                    </a:lnTo>
                    <a:lnTo>
                      <a:pt x="316" y="0"/>
                    </a:lnTo>
                    <a:lnTo>
                      <a:pt x="351" y="8"/>
                    </a:lnTo>
                    <a:lnTo>
                      <a:pt x="397" y="86"/>
                    </a:lnTo>
                    <a:lnTo>
                      <a:pt x="416" y="168"/>
                    </a:lnTo>
                    <a:lnTo>
                      <a:pt x="363" y="229"/>
                    </a:lnTo>
                    <a:lnTo>
                      <a:pt x="316" y="247"/>
                    </a:lnTo>
                    <a:lnTo>
                      <a:pt x="225" y="294"/>
                    </a:lnTo>
                    <a:lnTo>
                      <a:pt x="208" y="320"/>
                    </a:lnTo>
                    <a:lnTo>
                      <a:pt x="220" y="347"/>
                    </a:lnTo>
                    <a:lnTo>
                      <a:pt x="303" y="416"/>
                    </a:lnTo>
                    <a:lnTo>
                      <a:pt x="389" y="455"/>
                    </a:lnTo>
                    <a:lnTo>
                      <a:pt x="506" y="555"/>
                    </a:lnTo>
                    <a:lnTo>
                      <a:pt x="584" y="672"/>
                    </a:lnTo>
                    <a:lnTo>
                      <a:pt x="624" y="763"/>
                    </a:lnTo>
                    <a:lnTo>
                      <a:pt x="610" y="792"/>
                    </a:lnTo>
                    <a:lnTo>
                      <a:pt x="584" y="815"/>
                    </a:lnTo>
                    <a:lnTo>
                      <a:pt x="485" y="854"/>
                    </a:lnTo>
                    <a:lnTo>
                      <a:pt x="285" y="919"/>
                    </a:lnTo>
                    <a:lnTo>
                      <a:pt x="160" y="975"/>
                    </a:lnTo>
                    <a:lnTo>
                      <a:pt x="77" y="1023"/>
                    </a:lnTo>
                    <a:lnTo>
                      <a:pt x="26" y="1036"/>
                    </a:lnTo>
                    <a:lnTo>
                      <a:pt x="0" y="10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8387" name="Freeform 28"/>
              <p:cNvSpPr>
                <a:spLocks/>
              </p:cNvSpPr>
              <p:nvPr/>
            </p:nvSpPr>
            <p:spPr bwMode="auto">
              <a:xfrm>
                <a:off x="2862" y="1458"/>
                <a:ext cx="489" cy="737"/>
              </a:xfrm>
              <a:custGeom>
                <a:avLst/>
                <a:gdLst>
                  <a:gd name="T0" fmla="*/ 99 w 489"/>
                  <a:gd name="T1" fmla="*/ 139 h 737"/>
                  <a:gd name="T2" fmla="*/ 156 w 489"/>
                  <a:gd name="T3" fmla="*/ 73 h 737"/>
                  <a:gd name="T4" fmla="*/ 247 w 489"/>
                  <a:gd name="T5" fmla="*/ 13 h 737"/>
                  <a:gd name="T6" fmla="*/ 325 w 489"/>
                  <a:gd name="T7" fmla="*/ 0 h 737"/>
                  <a:gd name="T8" fmla="*/ 385 w 489"/>
                  <a:gd name="T9" fmla="*/ 13 h 737"/>
                  <a:gd name="T10" fmla="*/ 455 w 489"/>
                  <a:gd name="T11" fmla="*/ 65 h 737"/>
                  <a:gd name="T12" fmla="*/ 481 w 489"/>
                  <a:gd name="T13" fmla="*/ 170 h 737"/>
                  <a:gd name="T14" fmla="*/ 489 w 489"/>
                  <a:gd name="T15" fmla="*/ 247 h 737"/>
                  <a:gd name="T16" fmla="*/ 467 w 489"/>
                  <a:gd name="T17" fmla="*/ 321 h 737"/>
                  <a:gd name="T18" fmla="*/ 428 w 489"/>
                  <a:gd name="T19" fmla="*/ 412 h 737"/>
                  <a:gd name="T20" fmla="*/ 390 w 489"/>
                  <a:gd name="T21" fmla="*/ 491 h 737"/>
                  <a:gd name="T22" fmla="*/ 385 w 489"/>
                  <a:gd name="T23" fmla="*/ 508 h 737"/>
                  <a:gd name="T24" fmla="*/ 402 w 489"/>
                  <a:gd name="T25" fmla="*/ 599 h 737"/>
                  <a:gd name="T26" fmla="*/ 455 w 489"/>
                  <a:gd name="T27" fmla="*/ 690 h 737"/>
                  <a:gd name="T28" fmla="*/ 464 w 489"/>
                  <a:gd name="T29" fmla="*/ 716 h 737"/>
                  <a:gd name="T30" fmla="*/ 437 w 489"/>
                  <a:gd name="T31" fmla="*/ 737 h 737"/>
                  <a:gd name="T32" fmla="*/ 402 w 489"/>
                  <a:gd name="T33" fmla="*/ 737 h 737"/>
                  <a:gd name="T34" fmla="*/ 364 w 489"/>
                  <a:gd name="T35" fmla="*/ 620 h 737"/>
                  <a:gd name="T36" fmla="*/ 347 w 489"/>
                  <a:gd name="T37" fmla="*/ 542 h 737"/>
                  <a:gd name="T38" fmla="*/ 299 w 489"/>
                  <a:gd name="T39" fmla="*/ 594 h 737"/>
                  <a:gd name="T40" fmla="*/ 259 w 489"/>
                  <a:gd name="T41" fmla="*/ 634 h 737"/>
                  <a:gd name="T42" fmla="*/ 177 w 489"/>
                  <a:gd name="T43" fmla="*/ 664 h 737"/>
                  <a:gd name="T44" fmla="*/ 117 w 489"/>
                  <a:gd name="T45" fmla="*/ 664 h 737"/>
                  <a:gd name="T46" fmla="*/ 26 w 489"/>
                  <a:gd name="T47" fmla="*/ 620 h 737"/>
                  <a:gd name="T48" fmla="*/ 0 w 489"/>
                  <a:gd name="T49" fmla="*/ 494 h 737"/>
                  <a:gd name="T50" fmla="*/ 21 w 489"/>
                  <a:gd name="T51" fmla="*/ 334 h 737"/>
                  <a:gd name="T52" fmla="*/ 60 w 489"/>
                  <a:gd name="T53" fmla="*/ 182 h 737"/>
                  <a:gd name="T54" fmla="*/ 99 w 489"/>
                  <a:gd name="T55" fmla="*/ 139 h 73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89"/>
                  <a:gd name="T85" fmla="*/ 0 h 737"/>
                  <a:gd name="T86" fmla="*/ 489 w 489"/>
                  <a:gd name="T87" fmla="*/ 737 h 737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89" h="737">
                    <a:moveTo>
                      <a:pt x="99" y="139"/>
                    </a:moveTo>
                    <a:lnTo>
                      <a:pt x="156" y="73"/>
                    </a:lnTo>
                    <a:lnTo>
                      <a:pt x="247" y="13"/>
                    </a:lnTo>
                    <a:lnTo>
                      <a:pt x="325" y="0"/>
                    </a:lnTo>
                    <a:lnTo>
                      <a:pt x="385" y="13"/>
                    </a:lnTo>
                    <a:lnTo>
                      <a:pt x="455" y="65"/>
                    </a:lnTo>
                    <a:lnTo>
                      <a:pt x="481" y="170"/>
                    </a:lnTo>
                    <a:lnTo>
                      <a:pt x="489" y="247"/>
                    </a:lnTo>
                    <a:lnTo>
                      <a:pt x="467" y="321"/>
                    </a:lnTo>
                    <a:lnTo>
                      <a:pt x="428" y="412"/>
                    </a:lnTo>
                    <a:lnTo>
                      <a:pt x="390" y="491"/>
                    </a:lnTo>
                    <a:lnTo>
                      <a:pt x="385" y="508"/>
                    </a:lnTo>
                    <a:lnTo>
                      <a:pt x="402" y="599"/>
                    </a:lnTo>
                    <a:lnTo>
                      <a:pt x="455" y="690"/>
                    </a:lnTo>
                    <a:lnTo>
                      <a:pt x="464" y="716"/>
                    </a:lnTo>
                    <a:lnTo>
                      <a:pt x="437" y="737"/>
                    </a:lnTo>
                    <a:lnTo>
                      <a:pt x="402" y="737"/>
                    </a:lnTo>
                    <a:lnTo>
                      <a:pt x="364" y="620"/>
                    </a:lnTo>
                    <a:lnTo>
                      <a:pt x="347" y="542"/>
                    </a:lnTo>
                    <a:lnTo>
                      <a:pt x="299" y="594"/>
                    </a:lnTo>
                    <a:lnTo>
                      <a:pt x="259" y="634"/>
                    </a:lnTo>
                    <a:lnTo>
                      <a:pt x="177" y="664"/>
                    </a:lnTo>
                    <a:lnTo>
                      <a:pt x="117" y="664"/>
                    </a:lnTo>
                    <a:lnTo>
                      <a:pt x="26" y="620"/>
                    </a:lnTo>
                    <a:lnTo>
                      <a:pt x="0" y="494"/>
                    </a:lnTo>
                    <a:lnTo>
                      <a:pt x="21" y="334"/>
                    </a:lnTo>
                    <a:lnTo>
                      <a:pt x="60" y="182"/>
                    </a:lnTo>
                    <a:lnTo>
                      <a:pt x="99" y="1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8378" name="Group 38"/>
            <p:cNvGrpSpPr>
              <a:grpSpLocks/>
            </p:cNvGrpSpPr>
            <p:nvPr/>
          </p:nvGrpSpPr>
          <p:grpSpPr bwMode="auto">
            <a:xfrm>
              <a:off x="2472" y="2234"/>
              <a:ext cx="1234" cy="1633"/>
              <a:chOff x="2472" y="2098"/>
              <a:chExt cx="1234" cy="1769"/>
            </a:xfrm>
          </p:grpSpPr>
          <p:sp>
            <p:nvSpPr>
              <p:cNvPr id="58379" name="Rectangle 35"/>
              <p:cNvSpPr>
                <a:spLocks noChangeArrowheads="1"/>
              </p:cNvSpPr>
              <p:nvPr/>
            </p:nvSpPr>
            <p:spPr bwMode="auto">
              <a:xfrm>
                <a:off x="2472" y="2098"/>
                <a:ext cx="272" cy="1769"/>
              </a:xfrm>
              <a:prstGeom prst="rect">
                <a:avLst/>
              </a:prstGeom>
              <a:gradFill rotWithShape="1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8380" name="Rectangle 36"/>
              <p:cNvSpPr>
                <a:spLocks noChangeArrowheads="1"/>
              </p:cNvSpPr>
              <p:nvPr/>
            </p:nvSpPr>
            <p:spPr bwMode="auto">
              <a:xfrm>
                <a:off x="2981" y="2098"/>
                <a:ext cx="272" cy="1769"/>
              </a:xfrm>
              <a:prstGeom prst="rect">
                <a:avLst/>
              </a:prstGeom>
              <a:gradFill rotWithShape="1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8381" name="Rectangle 37"/>
              <p:cNvSpPr>
                <a:spLocks noChangeArrowheads="1"/>
              </p:cNvSpPr>
              <p:nvPr/>
            </p:nvSpPr>
            <p:spPr bwMode="auto">
              <a:xfrm rot="5400000">
                <a:off x="3208" y="3368"/>
                <a:ext cx="272" cy="725"/>
              </a:xfrm>
              <a:prstGeom prst="rect">
                <a:avLst/>
              </a:prstGeom>
              <a:gradFill rotWithShape="1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58371" name="AutoShape 41"/>
          <p:cNvSpPr>
            <a:spLocks noChangeArrowheads="1"/>
          </p:cNvSpPr>
          <p:nvPr/>
        </p:nvSpPr>
        <p:spPr bwMode="auto">
          <a:xfrm rot="10800000">
            <a:off x="6843713" y="4511675"/>
            <a:ext cx="504825" cy="8207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363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30" y="13795"/>
                </a:moveTo>
                <a:cubicBezTo>
                  <a:pt x="4919" y="12880"/>
                  <a:pt x="4651" y="11848"/>
                  <a:pt x="4651" y="10800"/>
                </a:cubicBezTo>
                <a:cubicBezTo>
                  <a:pt x="4651" y="7404"/>
                  <a:pt x="7404" y="4651"/>
                  <a:pt x="10800" y="4651"/>
                </a:cubicBezTo>
                <a:cubicBezTo>
                  <a:pt x="14195" y="4651"/>
                  <a:pt x="16949" y="7404"/>
                  <a:pt x="16949" y="10800"/>
                </a:cubicBezTo>
                <a:cubicBezTo>
                  <a:pt x="16949" y="11848"/>
                  <a:pt x="16680" y="12880"/>
                  <a:pt x="16169" y="13795"/>
                </a:cubicBezTo>
                <a:lnTo>
                  <a:pt x="20231" y="16061"/>
                </a:lnTo>
                <a:cubicBezTo>
                  <a:pt x="21128" y="14453"/>
                  <a:pt x="21600" y="12641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2641"/>
                  <a:pt x="471" y="14453"/>
                  <a:pt x="1368" y="16061"/>
                </a:cubicBezTo>
                <a:lnTo>
                  <a:pt x="5430" y="13795"/>
                </a:lnTo>
                <a:close/>
              </a:path>
            </a:pathLst>
          </a:custGeom>
          <a:gradFill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grpSp>
        <p:nvGrpSpPr>
          <p:cNvPr id="58372" name="Group 47"/>
          <p:cNvGrpSpPr>
            <a:grpSpLocks/>
          </p:cNvGrpSpPr>
          <p:nvPr/>
        </p:nvGrpSpPr>
        <p:grpSpPr bwMode="auto">
          <a:xfrm>
            <a:off x="7483475" y="4719638"/>
            <a:ext cx="550863" cy="612775"/>
            <a:chOff x="4607" y="4113"/>
            <a:chExt cx="319" cy="384"/>
          </a:xfrm>
        </p:grpSpPr>
        <p:sp>
          <p:nvSpPr>
            <p:cNvPr id="58373" name="Rectangle 43"/>
            <p:cNvSpPr>
              <a:spLocks noChangeArrowheads="1"/>
            </p:cNvSpPr>
            <p:nvPr/>
          </p:nvSpPr>
          <p:spPr bwMode="auto">
            <a:xfrm rot="-1935724">
              <a:off x="4706" y="4119"/>
              <a:ext cx="99" cy="378"/>
            </a:xfrm>
            <a:prstGeom prst="rect">
              <a:avLst/>
            </a:prstGeom>
            <a:gradFill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374" name="Rectangle 44"/>
            <p:cNvSpPr>
              <a:spLocks noChangeArrowheads="1"/>
            </p:cNvSpPr>
            <p:nvPr/>
          </p:nvSpPr>
          <p:spPr bwMode="auto">
            <a:xfrm>
              <a:off x="4826" y="4113"/>
              <a:ext cx="100" cy="377"/>
            </a:xfrm>
            <a:prstGeom prst="rect">
              <a:avLst/>
            </a:prstGeom>
            <a:gradFill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375" name="Rectangle 46"/>
            <p:cNvSpPr>
              <a:spLocks noChangeArrowheads="1"/>
            </p:cNvSpPr>
            <p:nvPr/>
          </p:nvSpPr>
          <p:spPr bwMode="auto">
            <a:xfrm>
              <a:off x="4607" y="4119"/>
              <a:ext cx="99" cy="378"/>
            </a:xfrm>
            <a:prstGeom prst="rect">
              <a:avLst/>
            </a:prstGeom>
            <a:gradFill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042988" y="765175"/>
            <a:ext cx="6769100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 sz="2600"/>
              <a:t>IL SOLO MODO PER USCIRE DAL LUTTO E</a:t>
            </a:r>
            <a:r>
              <a:rPr lang="ja-JP" altLang="it-IT" sz="2600"/>
              <a:t>’</a:t>
            </a:r>
            <a:r>
              <a:rPr lang="it-IT" altLang="ja-JP" sz="2600"/>
              <a:t> ATTRAVERSARLO</a:t>
            </a:r>
          </a:p>
          <a:p>
            <a:pPr algn="ctr" eaLnBrk="1" hangingPunct="1"/>
            <a:endParaRPr lang="it-IT" altLang="ja-JP" sz="2600"/>
          </a:p>
          <a:p>
            <a:pPr algn="ctr" eaLnBrk="1" hangingPunct="1"/>
            <a:r>
              <a:rPr lang="it-IT" sz="4000">
                <a:solidFill>
                  <a:srgbClr val="F700FF"/>
                </a:solidFill>
              </a:rPr>
              <a:t>IL</a:t>
            </a:r>
            <a:r>
              <a:rPr lang="it-IT" sz="2600"/>
              <a:t> LUTTO PIU</a:t>
            </a:r>
            <a:r>
              <a:rPr lang="ja-JP" altLang="it-IT" sz="2600"/>
              <a:t>’</a:t>
            </a:r>
            <a:r>
              <a:rPr lang="it-IT" altLang="ja-JP" sz="2600"/>
              <a:t> DIFFICILE E</a:t>
            </a:r>
            <a:r>
              <a:rPr lang="ja-JP" altLang="it-IT" sz="2600"/>
              <a:t>’</a:t>
            </a:r>
            <a:r>
              <a:rPr lang="it-IT" altLang="ja-JP" sz="2600"/>
              <a:t> </a:t>
            </a:r>
            <a:r>
              <a:rPr lang="it-IT" altLang="ja-JP" sz="4000">
                <a:solidFill>
                  <a:schemeClr val="accent2"/>
                </a:solidFill>
              </a:rPr>
              <a:t>IL</a:t>
            </a:r>
            <a:r>
              <a:rPr lang="it-IT" altLang="ja-JP" sz="2600"/>
              <a:t> MIO.</a:t>
            </a:r>
          </a:p>
          <a:p>
            <a:pPr algn="ctr" eaLnBrk="1" hangingPunct="1"/>
            <a:endParaRPr lang="it-IT" altLang="ja-JP" sz="2600"/>
          </a:p>
          <a:p>
            <a:pPr algn="ctr" eaLnBrk="1" hangingPunct="1"/>
            <a:r>
              <a:rPr lang="it-IT" sz="2600"/>
              <a:t>IL LAVORO DEL LUTTO E</a:t>
            </a:r>
            <a:r>
              <a:rPr lang="ja-JP" altLang="it-IT" sz="2600"/>
              <a:t>’</a:t>
            </a:r>
            <a:r>
              <a:rPr lang="it-IT" altLang="ja-JP" sz="2600"/>
              <a:t> UN LAVORO DURO.</a:t>
            </a:r>
          </a:p>
          <a:p>
            <a:pPr algn="ctr" eaLnBrk="1" hangingPunct="1"/>
            <a:r>
              <a:rPr lang="it-IT" sz="2600"/>
              <a:t>IL LAVORO DEL LUTTO PIU</a:t>
            </a:r>
            <a:r>
              <a:rPr lang="ja-JP" altLang="it-IT" sz="2600"/>
              <a:t>’</a:t>
            </a:r>
            <a:r>
              <a:rPr lang="it-IT" altLang="ja-JP" sz="2600"/>
              <a:t> EFFICACE</a:t>
            </a:r>
          </a:p>
          <a:p>
            <a:pPr algn="ctr" eaLnBrk="1" hangingPunct="1"/>
            <a:r>
              <a:rPr lang="it-IT" sz="2600"/>
              <a:t>NON SI COMPIE DA SOLI.</a:t>
            </a:r>
          </a:p>
          <a:p>
            <a:pPr algn="ctr" eaLnBrk="1" hangingPunct="1"/>
            <a:endParaRPr lang="it-IT"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4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4"/>
          <p:cNvSpPr txBox="1"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it-IT" sz="2400">
                <a:solidFill>
                  <a:schemeClr val="tx1"/>
                </a:solidFill>
                <a:latin typeface="Lucida Sans Unicode" charset="0"/>
                <a:cs typeface="+mj-cs"/>
              </a:rPr>
              <a:t>LE TAPPE DEL PROCESSO DI LUTTO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746125" y="1978025"/>
            <a:ext cx="8085138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SHOCK</a:t>
            </a:r>
          </a:p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NEGAZIONE EMOTIVA</a:t>
            </a:r>
          </a:p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PROTESTA</a:t>
            </a:r>
          </a:p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TRISTEZZA E DISPIACERE</a:t>
            </a:r>
          </a:p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ACCETTAZIONE INTELLETTUALE</a:t>
            </a:r>
          </a:p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ACCETTAZIONE GLOBALE</a:t>
            </a:r>
          </a:p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NUOVI ATTACCAMENTI</a:t>
            </a:r>
          </a:p>
          <a:p>
            <a:pPr eaLnBrk="1" hangingPunct="1">
              <a:buFontTx/>
              <a:buChar char="•"/>
            </a:pPr>
            <a:r>
              <a:rPr lang="it-IT">
                <a:latin typeface="Lucida Sans Unicode" pitchFamily="34" charset="0"/>
              </a:rPr>
              <a:t>CRESCITA ATTRAVERSO LA RICERCA DI SIGNIFICATO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Text Box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sz="2400" smtClean="0">
                <a:solidFill>
                  <a:schemeClr val="tx1"/>
                </a:solidFill>
                <a:cs typeface="Arial" pitchFamily="34" charset="0"/>
              </a:rPr>
              <a:t>VIVERE DOPO LA PERDITA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33400" y="2209800"/>
            <a:ext cx="82423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it-IT" sz="2200"/>
              <a:t>RICONOSCERE LA PERDITA </a:t>
            </a:r>
          </a:p>
          <a:p>
            <a:pPr eaLnBrk="1" hangingPunct="1">
              <a:buFontTx/>
              <a:buChar char="•"/>
            </a:pPr>
            <a:r>
              <a:rPr lang="it-IT" sz="2200"/>
              <a:t>PARLARE DELLA PERSONA MORTA, GUARDARE LE FOTO, </a:t>
            </a:r>
          </a:p>
          <a:p>
            <a:pPr eaLnBrk="1" hangingPunct="1"/>
            <a:r>
              <a:rPr lang="it-IT" sz="2200"/>
              <a:t>  LASCIARE SPAZIO ALLA RITUALITA</a:t>
            </a:r>
            <a:r>
              <a:rPr lang="ja-JP" altLang="it-IT" sz="2200"/>
              <a:t>’</a:t>
            </a:r>
            <a:endParaRPr lang="it-IT" altLang="ja-JP" sz="2200"/>
          </a:p>
          <a:p>
            <a:pPr eaLnBrk="1" hangingPunct="1">
              <a:buFontTx/>
              <a:buChar char="•"/>
            </a:pPr>
            <a:r>
              <a:rPr lang="it-IT" sz="2200">
                <a:solidFill>
                  <a:srgbClr val="F700FF"/>
                </a:solidFill>
              </a:rPr>
              <a:t>SENTIRE IL DOLORE, NON NEGARLO</a:t>
            </a:r>
          </a:p>
          <a:p>
            <a:pPr eaLnBrk="1" hangingPunct="1">
              <a:buFontTx/>
              <a:buChar char="•"/>
            </a:pPr>
            <a:r>
              <a:rPr lang="it-IT" sz="2200"/>
              <a:t>ESPRIMERE LA RABBIA</a:t>
            </a:r>
          </a:p>
          <a:p>
            <a:pPr eaLnBrk="1" hangingPunct="1">
              <a:buFontTx/>
              <a:buChar char="•"/>
            </a:pPr>
            <a:r>
              <a:rPr lang="it-IT" sz="2200"/>
              <a:t>LASCIAR ANDARE IL SENSO DI COLPA</a:t>
            </a:r>
          </a:p>
          <a:p>
            <a:pPr eaLnBrk="1" hangingPunct="1">
              <a:buFontTx/>
              <a:buChar char="•"/>
            </a:pPr>
            <a:r>
              <a:rPr lang="it-IT" sz="2200"/>
              <a:t>VIVERE LA TRISTEZZA</a:t>
            </a:r>
          </a:p>
          <a:p>
            <a:pPr eaLnBrk="1" hangingPunct="1">
              <a:buFontTx/>
              <a:buChar char="•"/>
            </a:pPr>
            <a:r>
              <a:rPr lang="it-IT" sz="2200"/>
              <a:t>DIRSI CHE NON SI E</a:t>
            </a:r>
            <a:r>
              <a:rPr lang="ja-JP" altLang="it-IT" sz="2200"/>
              <a:t>’</a:t>
            </a:r>
            <a:r>
              <a:rPr lang="it-IT" altLang="ja-JP" sz="2200"/>
              <a:t> SOLI </a:t>
            </a:r>
          </a:p>
          <a:p>
            <a:pPr eaLnBrk="1" hangingPunct="1">
              <a:buFontTx/>
              <a:buChar char="•"/>
            </a:pPr>
            <a:r>
              <a:rPr lang="it-IT" sz="2200"/>
              <a:t>CERCARE AIUTO E CONFORTO</a:t>
            </a:r>
          </a:p>
          <a:p>
            <a:pPr eaLnBrk="1" hangingPunct="1"/>
            <a:endParaRPr lang="it-IT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43000" y="838200"/>
            <a:ext cx="4867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/>
              <a:t>VIVERE DOPO LA PERDITA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11188" y="1557338"/>
            <a:ext cx="7885112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it-IT" sz="2100"/>
              <a:t> DARSI TEMPO PER GUARIRE</a:t>
            </a:r>
          </a:p>
          <a:p>
            <a:pPr eaLnBrk="1" hangingPunct="1">
              <a:buFontTx/>
              <a:buChar char="•"/>
            </a:pPr>
            <a:r>
              <a:rPr lang="it-IT" sz="2100"/>
              <a:t> RICORDARSI CHE IL PROCESSO DI GUARIGIONE HA ALTI   </a:t>
            </a:r>
          </a:p>
          <a:p>
            <a:pPr eaLnBrk="1" hangingPunct="1"/>
            <a:r>
              <a:rPr lang="it-IT" sz="2100"/>
              <a:t>  E BASSI</a:t>
            </a:r>
          </a:p>
          <a:p>
            <a:pPr eaLnBrk="1" hangingPunct="1"/>
            <a:r>
              <a:rPr lang="it-IT" sz="2100"/>
              <a:t>  Alcuni giorni(le festività, le ricorrenze) sono più difficili da vivere</a:t>
            </a:r>
          </a:p>
          <a:p>
            <a:pPr eaLnBrk="1" hangingPunct="1">
              <a:buFontTx/>
              <a:buChar char="•"/>
            </a:pPr>
            <a:r>
              <a:rPr lang="it-IT" sz="2100"/>
              <a:t> ORGANIZZARE WEEK- END E FESTIVITA</a:t>
            </a:r>
            <a:r>
              <a:rPr lang="ja-JP" altLang="it-IT" sz="2100"/>
              <a:t>’</a:t>
            </a:r>
            <a:r>
              <a:rPr lang="it-IT" altLang="ja-JP" sz="2100"/>
              <a:t>: NON STARE </a:t>
            </a:r>
          </a:p>
          <a:p>
            <a:pPr eaLnBrk="1" hangingPunct="1"/>
            <a:r>
              <a:rPr lang="it-IT" altLang="ja-JP" sz="2100"/>
              <a:t>  TROPPO SOLI</a:t>
            </a:r>
          </a:p>
          <a:p>
            <a:pPr eaLnBrk="1" hangingPunct="1">
              <a:buFontTx/>
              <a:buChar char="•"/>
            </a:pPr>
            <a:r>
              <a:rPr lang="it-IT" sz="2100"/>
              <a:t> CONCEDERSI RIPOSO </a:t>
            </a:r>
          </a:p>
          <a:p>
            <a:pPr eaLnBrk="1" hangingPunct="1">
              <a:buFontTx/>
              <a:buChar char="•"/>
            </a:pPr>
            <a:r>
              <a:rPr lang="it-IT" sz="2100"/>
              <a:t> PRENDERSI CURA DI SE</a:t>
            </a:r>
            <a:r>
              <a:rPr lang="ja-JP" altLang="it-IT" sz="2100"/>
              <a:t>’</a:t>
            </a:r>
            <a:endParaRPr lang="it-IT" altLang="ja-JP" sz="2100"/>
          </a:p>
          <a:p>
            <a:pPr eaLnBrk="1" hangingPunct="1">
              <a:buFontTx/>
              <a:buChar char="•"/>
            </a:pPr>
            <a:r>
              <a:rPr lang="it-IT" sz="2100"/>
              <a:t> STRUTTURARE L</a:t>
            </a:r>
            <a:r>
              <a:rPr lang="ja-JP" altLang="it-IT" sz="2100"/>
              <a:t>’</a:t>
            </a:r>
            <a:r>
              <a:rPr lang="it-IT" altLang="ja-JP" sz="2100"/>
              <a:t>ESTERNO: darsi degli orari…</a:t>
            </a:r>
          </a:p>
          <a:p>
            <a:pPr eaLnBrk="1" hangingPunct="1">
              <a:buFontTx/>
              <a:buChar char="•"/>
            </a:pPr>
            <a:r>
              <a:rPr lang="it-IT" sz="2100"/>
              <a:t> RIMANDARE LE GRANDI DECISIONI</a:t>
            </a:r>
          </a:p>
          <a:p>
            <a:pPr eaLnBrk="1" hangingPunct="1">
              <a:buFontTx/>
              <a:buChar char="•"/>
            </a:pPr>
            <a:r>
              <a:rPr lang="it-IT" sz="2100"/>
              <a:t> CIRCONDARSI DI COSE VIVE: PERSONE, ANIMALI, PIANTE</a:t>
            </a:r>
          </a:p>
          <a:p>
            <a:pPr eaLnBrk="1" hangingPunct="1">
              <a:buFontTx/>
              <a:buChar char="•"/>
            </a:pPr>
            <a:r>
              <a:rPr lang="it-IT" sz="2100"/>
              <a:t> RICORDARSI CHE SI RIMARRA</a:t>
            </a:r>
            <a:r>
              <a:rPr lang="ja-JP" altLang="it-IT" sz="2100"/>
              <a:t>’</a:t>
            </a:r>
            <a:r>
              <a:rPr lang="it-IT" altLang="ja-JP" sz="2100"/>
              <a:t> VULNERABILI PER </a:t>
            </a:r>
          </a:p>
          <a:p>
            <a:pPr eaLnBrk="1" hangingPunct="1"/>
            <a:r>
              <a:rPr lang="it-IT" altLang="ja-JP" sz="2100"/>
              <a:t>  SETTIMANE, </a:t>
            </a:r>
            <a:r>
              <a:rPr lang="it-IT" sz="2100"/>
              <a:t>PER MESI   ………………………………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utoUpdateAnimBg="0"/>
      <p:bldP spid="12294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584325" y="987425"/>
            <a:ext cx="5464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/>
              <a:t>FUNZIONE DEI PROCESSI DI LUTTO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23850" y="1989138"/>
            <a:ext cx="868997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it-IT" sz="2200"/>
              <a:t>TRASFORMARE LA REALTA</a:t>
            </a:r>
            <a:r>
              <a:rPr lang="ja-JP" altLang="it-IT" sz="2200"/>
              <a:t>’</a:t>
            </a:r>
            <a:r>
              <a:rPr lang="it-IT" altLang="ja-JP" sz="2200"/>
              <a:t> ESTERNA DELLA PERDITA</a:t>
            </a:r>
          </a:p>
          <a:p>
            <a:pPr eaLnBrk="1" hangingPunct="1"/>
            <a:r>
              <a:rPr lang="it-IT" sz="2200"/>
              <a:t>  IN UNA REALTA</a:t>
            </a:r>
            <a:r>
              <a:rPr lang="ja-JP" altLang="it-IT" sz="2200"/>
              <a:t>’</a:t>
            </a:r>
            <a:r>
              <a:rPr lang="it-IT" altLang="ja-JP" sz="2200"/>
              <a:t> INTERNA ACCETTATA </a:t>
            </a:r>
          </a:p>
          <a:p>
            <a:pPr eaLnBrk="1" hangingPunct="1"/>
            <a:endParaRPr lang="it-IT" altLang="ja-JP" sz="2200"/>
          </a:p>
          <a:p>
            <a:pPr eaLnBrk="1" hangingPunct="1">
              <a:buFontTx/>
              <a:buChar char="•"/>
            </a:pPr>
            <a:r>
              <a:rPr lang="it-IT" sz="2200"/>
              <a:t>CHIUDERE L</a:t>
            </a:r>
            <a:r>
              <a:rPr lang="ja-JP" altLang="it-IT" sz="2200"/>
              <a:t>’</a:t>
            </a:r>
            <a:r>
              <a:rPr lang="it-IT" altLang="ja-JP" sz="2200"/>
              <a:t>ATTACCAMENTO EMOTIVO ALLA PERSONA</a:t>
            </a:r>
          </a:p>
          <a:p>
            <a:pPr eaLnBrk="1" hangingPunct="1"/>
            <a:r>
              <a:rPr lang="it-IT" sz="2200"/>
              <a:t>  O ALL</a:t>
            </a:r>
            <a:r>
              <a:rPr lang="ja-JP" altLang="it-IT" sz="2200"/>
              <a:t>’</a:t>
            </a:r>
            <a:r>
              <a:rPr lang="it-IT" altLang="ja-JP" sz="2200"/>
              <a:t>OGGETTO</a:t>
            </a:r>
          </a:p>
          <a:p>
            <a:pPr eaLnBrk="1" hangingPunct="1"/>
            <a:endParaRPr lang="it-IT" altLang="ja-JP" sz="2200"/>
          </a:p>
          <a:p>
            <a:pPr eaLnBrk="1" hangingPunct="1">
              <a:buFontTx/>
              <a:buChar char="•"/>
            </a:pPr>
            <a:r>
              <a:rPr lang="it-IT" sz="2200"/>
              <a:t>RENDERE POSSIBILE PER LA PERSONA IN LUTTO DI LEGARSI</a:t>
            </a:r>
          </a:p>
          <a:p>
            <a:pPr eaLnBrk="1" hangingPunct="1"/>
            <a:r>
              <a:rPr lang="it-IT" sz="2200"/>
              <a:t> (</a:t>
            </a:r>
            <a:r>
              <a:rPr lang="it-IT" sz="2200">
                <a:solidFill>
                  <a:srgbClr val="F700FF"/>
                </a:solidFill>
              </a:rPr>
              <a:t>ATTACCARSI</a:t>
            </a:r>
            <a:r>
              <a:rPr lang="it-IT" sz="2200"/>
              <a:t>) AD ALTRE PERSONE O AD OGGETTI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utoUpdateAnimBg="0"/>
      <p:bldP spid="1434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09600" y="533400"/>
            <a:ext cx="67881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2200"/>
              <a:t>              </a:t>
            </a:r>
            <a:r>
              <a:rPr lang="it-IT"/>
              <a:t>LUTTO PATOLOGICO O COMPLICATO</a:t>
            </a:r>
          </a:p>
          <a:p>
            <a:pPr eaLnBrk="1" hangingPunct="1"/>
            <a:endParaRPr lang="it-IT" sz="2200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57200" y="1524000"/>
            <a:ext cx="60658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2000"/>
              <a:t>LUTTO RITARDATO</a:t>
            </a:r>
          </a:p>
          <a:p>
            <a:pPr eaLnBrk="1" hangingPunct="1">
              <a:buFontTx/>
              <a:buChar char="•"/>
            </a:pPr>
            <a:r>
              <a:rPr lang="it-IT" sz="2000"/>
              <a:t>PERDITE RECENTI RICHIAMANO VECCHI LUTTI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57200" y="2514600"/>
            <a:ext cx="7681913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2000"/>
              <a:t>LUTTO INIBITO</a:t>
            </a:r>
          </a:p>
          <a:p>
            <a:pPr eaLnBrk="1" hangingPunct="1">
              <a:buFontTx/>
              <a:buChar char="•"/>
            </a:pPr>
            <a:r>
              <a:rPr lang="it-IT" sz="2000"/>
              <a:t> LASCIARSI ANDARE FISICAMENTE</a:t>
            </a:r>
          </a:p>
          <a:p>
            <a:pPr eaLnBrk="1" hangingPunct="1">
              <a:buFontTx/>
              <a:buChar char="•"/>
            </a:pPr>
            <a:r>
              <a:rPr lang="it-IT" sz="2000"/>
              <a:t> ABUSO DI SOSTANZE</a:t>
            </a:r>
          </a:p>
          <a:p>
            <a:pPr eaLnBrk="1" hangingPunct="1">
              <a:buFontTx/>
              <a:buChar char="•"/>
            </a:pPr>
            <a:r>
              <a:rPr lang="it-IT" sz="2000"/>
              <a:t> PREOCCUPAZIONE COSTANTE E PENSIERI DI MORTE</a:t>
            </a:r>
          </a:p>
          <a:p>
            <a:pPr eaLnBrk="1" hangingPunct="1">
              <a:buFontTx/>
              <a:buChar char="•"/>
            </a:pPr>
            <a:r>
              <a:rPr lang="it-IT" sz="2000"/>
              <a:t> DISTURBI PSICOSOMATICI(COMPRESO </a:t>
            </a:r>
            <a:r>
              <a:rPr lang="it-IT" sz="2000">
                <a:solidFill>
                  <a:srgbClr val="F700FF"/>
                </a:solidFill>
              </a:rPr>
              <a:t>DOLORE CRONICO</a:t>
            </a:r>
            <a:r>
              <a:rPr lang="it-IT" sz="2000"/>
              <a:t>)</a:t>
            </a:r>
          </a:p>
          <a:p>
            <a:pPr eaLnBrk="1" hangingPunct="1">
              <a:buFontTx/>
              <a:buChar char="•"/>
            </a:pPr>
            <a:r>
              <a:rPr lang="it-IT" sz="2000"/>
              <a:t> DECISIONI IMPULSIVE </a:t>
            </a:r>
          </a:p>
          <a:p>
            <a:pPr eaLnBrk="1" hangingPunct="1">
              <a:buFontTx/>
              <a:buChar char="•"/>
            </a:pPr>
            <a:r>
              <a:rPr lang="it-IT" sz="2000"/>
              <a:t>(ES.: REPENTINI CAMBIAMENTI DI VITA)</a:t>
            </a:r>
          </a:p>
          <a:p>
            <a:pPr eaLnBrk="1" hangingPunct="1"/>
            <a:r>
              <a:rPr lang="it-IT" sz="2000"/>
              <a:t>……………………..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441575" y="4994275"/>
            <a:ext cx="36464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2000"/>
              <a:t>PSICOPATOLOGIA</a:t>
            </a:r>
          </a:p>
          <a:p>
            <a:pPr eaLnBrk="1" hangingPunct="1">
              <a:buFontTx/>
              <a:buChar char="•"/>
            </a:pPr>
            <a:r>
              <a:rPr lang="it-IT" sz="2000"/>
              <a:t> DEPRESSIONE MAGGIORE</a:t>
            </a:r>
          </a:p>
          <a:p>
            <a:pPr eaLnBrk="1" hangingPunct="1">
              <a:buFontTx/>
              <a:buChar char="•"/>
            </a:pPr>
            <a:r>
              <a:rPr lang="it-IT" sz="2000"/>
              <a:t> DISTURBI ALIMENTARI</a:t>
            </a:r>
          </a:p>
          <a:p>
            <a:pPr eaLnBrk="1" hangingPunct="1">
              <a:buFontTx/>
              <a:buChar char="•"/>
            </a:pPr>
            <a:r>
              <a:rPr lang="it-IT" sz="2000"/>
              <a:t> DISTURBI D</a:t>
            </a:r>
            <a:r>
              <a:rPr lang="ja-JP" altLang="it-IT" sz="2000"/>
              <a:t>’</a:t>
            </a:r>
            <a:r>
              <a:rPr lang="it-IT" altLang="ja-JP" sz="2000">
                <a:solidFill>
                  <a:srgbClr val="F700FF"/>
                </a:solidFill>
              </a:rPr>
              <a:t>ANSIA ACUTA</a:t>
            </a:r>
            <a:endParaRPr lang="it-IT" sz="2000">
              <a:solidFill>
                <a:srgbClr val="F7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utoUpdateAnimBg="0"/>
      <p:bldP spid="16391" grpId="0" autoUpdateAnimBg="0"/>
      <p:bldP spid="16392" grpId="0" autoUpdateAnimBg="0"/>
      <p:bldP spid="1639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1905000"/>
          </a:xfrm>
        </p:spPr>
        <p:txBody>
          <a:bodyPr/>
          <a:lstStyle/>
          <a:p>
            <a:pPr>
              <a:defRPr/>
            </a:pPr>
            <a:r>
              <a:rPr lang="it-IT" sz="4800" b="1">
                <a:solidFill>
                  <a:srgbClr val="000099"/>
                </a:solidFill>
                <a:latin typeface="Tempus Sans ITC" charset="0"/>
                <a:cs typeface="+mj-cs"/>
              </a:rPr>
              <a:t>I MECCANISMI DI DIFESA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24200"/>
            <a:ext cx="6400800" cy="3352800"/>
          </a:xfrm>
        </p:spPr>
        <p:txBody>
          <a:bodyPr/>
          <a:lstStyle/>
          <a:p>
            <a:pPr marL="609600" indent="-609600">
              <a:defRPr/>
            </a:pPr>
            <a:r>
              <a:rPr lang="it-IT" sz="4000" b="1">
                <a:solidFill>
                  <a:srgbClr val="FF0000"/>
                </a:solidFill>
                <a:latin typeface="Tempus Sans ITC" charset="0"/>
                <a:cs typeface="+mn-cs"/>
              </a:rPr>
              <a:t>Testi di riferimento</a:t>
            </a:r>
          </a:p>
          <a:p>
            <a:pPr marL="609600" indent="-609600">
              <a:defRPr/>
            </a:pPr>
            <a:r>
              <a:rPr lang="it-IT" sz="4000" b="1">
                <a:solidFill>
                  <a:srgbClr val="FF0000"/>
                </a:solidFill>
                <a:latin typeface="Tempus Sans ITC" charset="0"/>
                <a:cs typeface="+mn-cs"/>
              </a:rPr>
              <a:t>Psicologia e formazione</a:t>
            </a:r>
          </a:p>
          <a:p>
            <a:pPr marL="609600" indent="-609600">
              <a:buFontTx/>
              <a:buAutoNum type="alphaUcPeriod"/>
              <a:defRPr/>
            </a:pPr>
            <a:r>
              <a:rPr lang="it-IT" sz="4000" b="1">
                <a:solidFill>
                  <a:srgbClr val="FF0000"/>
                </a:solidFill>
                <a:latin typeface="Tempus Sans ITC" charset="0"/>
                <a:cs typeface="+mn-cs"/>
              </a:rPr>
              <a:t>Cencini A. Manenti</a:t>
            </a:r>
          </a:p>
          <a:p>
            <a:pPr marL="609600" indent="-609600">
              <a:defRPr/>
            </a:pPr>
            <a:r>
              <a:rPr lang="it-IT" sz="4000" b="1">
                <a:solidFill>
                  <a:srgbClr val="FF0000"/>
                </a:solidFill>
                <a:latin typeface="Tempus Sans ITC" charset="0"/>
                <a:cs typeface="+mn-cs"/>
              </a:rPr>
              <a:t>Psicologia A.M. Ravaglioli</a:t>
            </a:r>
          </a:p>
          <a:p>
            <a:pPr marL="609600" indent="-609600">
              <a:defRPr/>
            </a:pPr>
            <a:endParaRPr lang="it-IT" sz="4000" b="1">
              <a:solidFill>
                <a:srgbClr val="FF0000"/>
              </a:solidFill>
              <a:latin typeface="Tempus Sans ITC" charset="0"/>
              <a:cs typeface="+mn-cs"/>
            </a:endParaRPr>
          </a:p>
        </p:txBody>
      </p:sp>
      <p:pic>
        <p:nvPicPr>
          <p:cNvPr id="2052" name="Picture 4" descr="difesai sl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01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268413"/>
            <a:ext cx="8218487" cy="52720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 b="1" smtClean="0">
                <a:solidFill>
                  <a:srgbClr val="FF0000"/>
                </a:solidFill>
                <a:cs typeface="Arial" pitchFamily="34" charset="0"/>
              </a:rPr>
              <a:t>Definizione: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 b="1" smtClean="0">
                <a:cs typeface="Arial" pitchFamily="34" charset="0"/>
              </a:rPr>
              <a:t>ogni giorno ci imbattiamo in minacce alla stima di noi stessi: un</a:t>
            </a:r>
            <a:r>
              <a:rPr lang="ja-JP" altLang="it-IT" sz="2800" b="1" smtClean="0">
                <a:cs typeface="Arial" pitchFamily="34" charset="0"/>
              </a:rPr>
              <a:t>’</a:t>
            </a:r>
            <a:r>
              <a:rPr lang="it-IT" altLang="ja-JP" sz="2800" b="1" smtClean="0">
                <a:cs typeface="Arial" pitchFamily="34" charset="0"/>
              </a:rPr>
              <a:t>iniziativa andata male, una brutta figura, un</a:t>
            </a:r>
            <a:r>
              <a:rPr lang="ja-JP" altLang="it-IT" sz="2800" b="1" smtClean="0">
                <a:cs typeface="Arial" pitchFamily="34" charset="0"/>
              </a:rPr>
              <a:t>’</a:t>
            </a:r>
            <a:r>
              <a:rPr lang="it-IT" altLang="ja-JP" sz="2800" b="1" smtClean="0">
                <a:cs typeface="Arial" pitchFamily="34" charset="0"/>
              </a:rPr>
              <a:t>umiliazione ricevuta… tutto questo ci fa sentire deboli, incerti, non amati.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 b="1" smtClean="0">
                <a:cs typeface="Arial" pitchFamily="34" charset="0"/>
              </a:rPr>
              <a:t>Il nostro Io ne soffre e si affretta a</a:t>
            </a:r>
            <a:r>
              <a:rPr lang="it-IT" sz="2800" b="1" smtClean="0">
                <a:solidFill>
                  <a:srgbClr val="000099"/>
                </a:solidFill>
                <a:cs typeface="Arial" pitchFamily="34" charset="0"/>
              </a:rPr>
              <a:t> </a:t>
            </a:r>
            <a:r>
              <a:rPr lang="it-IT" sz="2800" b="1" smtClean="0">
                <a:solidFill>
                  <a:srgbClr val="F700FF"/>
                </a:solidFill>
                <a:cs typeface="Arial" pitchFamily="34" charset="0"/>
              </a:rPr>
              <a:t>medicare la ferita narcisista</a:t>
            </a:r>
            <a:r>
              <a:rPr lang="it-IT" sz="2800" b="1" smtClean="0">
                <a:solidFill>
                  <a:srgbClr val="000099"/>
                </a:solidFill>
                <a:cs typeface="Arial" pitchFamily="34" charset="0"/>
              </a:rPr>
              <a:t>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 b="1" smtClean="0">
                <a:cs typeface="Arial" pitchFamily="34" charset="0"/>
              </a:rPr>
              <a:t>Chiudere gli occhi, guardare da un</a:t>
            </a:r>
            <a:r>
              <a:rPr lang="ja-JP" altLang="it-IT" sz="2800" b="1" smtClean="0">
                <a:cs typeface="Arial" pitchFamily="34" charset="0"/>
              </a:rPr>
              <a:t>’</a:t>
            </a:r>
            <a:r>
              <a:rPr lang="it-IT" altLang="ja-JP" sz="2800" b="1" smtClean="0">
                <a:cs typeface="Arial" pitchFamily="34" charset="0"/>
              </a:rPr>
              <a:t>altra parte, osservare in  modo sfuocato, estraniarsi dai rumori: tutte azioni che ci riparano da stimoli noiosi.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 b="1" smtClean="0">
                <a:cs typeface="Arial" pitchFamily="34" charset="0"/>
              </a:rPr>
              <a:t>L</a:t>
            </a:r>
            <a:r>
              <a:rPr lang="ja-JP" altLang="it-IT" sz="2800" b="1" smtClean="0">
                <a:cs typeface="Arial" pitchFamily="34" charset="0"/>
              </a:rPr>
              <a:t>’</a:t>
            </a:r>
            <a:r>
              <a:rPr lang="it-IT" altLang="ja-JP" sz="2800" b="1" smtClean="0">
                <a:cs typeface="Arial" pitchFamily="34" charset="0"/>
              </a:rPr>
              <a:t>autodifesa è la più antica legge della natura.</a:t>
            </a:r>
            <a:endParaRPr lang="it-IT" sz="2800" b="1" smtClean="0">
              <a:cs typeface="Arial" pitchFamily="34" charset="0"/>
            </a:endParaRP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1331913" y="333375"/>
            <a:ext cx="6175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/>
              <a:t>Otto F. Kernberg-Relazioni d</a:t>
            </a:r>
            <a:r>
              <a:rPr lang="it-IT" altLang="it-IT" sz="2800" b="1"/>
              <a:t>’</a:t>
            </a:r>
            <a:r>
              <a:rPr lang="it-IT" sz="2800" b="1"/>
              <a:t>amore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075612" cy="4424362"/>
          </a:xfrm>
        </p:spPr>
        <p:txBody>
          <a:bodyPr/>
          <a:lstStyle/>
          <a:p>
            <a:pPr eaLnBrk="1" hangingPunct="1"/>
            <a:r>
              <a:rPr lang="it-IT" sz="2800" b="1" smtClean="0">
                <a:cs typeface="Arial" pitchFamily="34" charset="0"/>
              </a:rPr>
              <a:t>Proteggere o restaurare la stima di sé</a:t>
            </a:r>
            <a:r>
              <a:rPr lang="it-IT" sz="2800" b="1" smtClean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it-IT" sz="2800" b="1" smtClean="0">
                <a:solidFill>
                  <a:srgbClr val="FF0000"/>
                </a:solidFill>
                <a:cs typeface="Arial" pitchFamily="34" charset="0"/>
              </a:rPr>
              <a:t>minacciata </a:t>
            </a:r>
            <a:r>
              <a:rPr lang="it-IT" sz="2800" b="1" smtClean="0">
                <a:cs typeface="Arial" pitchFamily="34" charset="0"/>
              </a:rPr>
              <a:t>dalle forze pulsionali:</a:t>
            </a:r>
          </a:p>
          <a:p>
            <a:pPr eaLnBrk="1" hangingPunct="1">
              <a:buFontTx/>
              <a:buNone/>
            </a:pPr>
            <a:r>
              <a:rPr lang="it-IT" sz="2800" b="1" smtClean="0">
                <a:cs typeface="Arial" pitchFamily="34" charset="0"/>
              </a:rPr>
              <a:t>   ho fatto una scelta di vita eppure continuo a sentire emozioni contrarie; </a:t>
            </a:r>
          </a:p>
          <a:p>
            <a:pPr eaLnBrk="1" hangingPunct="1">
              <a:buFontTx/>
              <a:buNone/>
            </a:pPr>
            <a:endParaRPr lang="it-IT" sz="2800" b="1" smtClean="0">
              <a:cs typeface="Arial" pitchFamily="34" charset="0"/>
            </a:endParaRPr>
          </a:p>
          <a:p>
            <a:pPr eaLnBrk="1" hangingPunct="1"/>
            <a:r>
              <a:rPr lang="it-IT" sz="2800" b="1" smtClean="0">
                <a:cs typeface="Arial" pitchFamily="34" charset="0"/>
              </a:rPr>
              <a:t>sono disponibile agli altri, ma c</a:t>
            </a:r>
            <a:r>
              <a:rPr lang="ja-JP" altLang="it-IT" sz="2800" b="1" smtClean="0">
                <a:cs typeface="Arial" pitchFamily="34" charset="0"/>
              </a:rPr>
              <a:t>’</a:t>
            </a:r>
            <a:r>
              <a:rPr lang="it-IT" altLang="ja-JP" sz="2800" b="1" smtClean="0">
                <a:cs typeface="Arial" pitchFamily="34" charset="0"/>
              </a:rPr>
              <a:t>è anche il rancore che mi disturba; mi piace vedermi forte, ma ogni tanto</a:t>
            </a:r>
            <a:r>
              <a:rPr lang="it-IT" altLang="ja-JP" sz="2800" b="1" smtClean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it-IT" altLang="ja-JP" sz="2800" b="1" smtClean="0">
                <a:solidFill>
                  <a:srgbClr val="F700FF"/>
                </a:solidFill>
                <a:cs typeface="Arial" pitchFamily="34" charset="0"/>
              </a:rPr>
              <a:t>incontro la paura che non conferma l</a:t>
            </a:r>
            <a:r>
              <a:rPr lang="ja-JP" altLang="it-IT" sz="2800" b="1" smtClean="0">
                <a:solidFill>
                  <a:srgbClr val="F700FF"/>
                </a:solidFill>
                <a:cs typeface="Arial" pitchFamily="34" charset="0"/>
              </a:rPr>
              <a:t>’</a:t>
            </a:r>
            <a:r>
              <a:rPr lang="it-IT" altLang="ja-JP" sz="2800" b="1" smtClean="0">
                <a:solidFill>
                  <a:srgbClr val="F700FF"/>
                </a:solidFill>
                <a:cs typeface="Arial" pitchFamily="34" charset="0"/>
              </a:rPr>
              <a:t>immagine prestante che mi sono fatto di me…</a:t>
            </a:r>
            <a:endParaRPr lang="it-IT" sz="2800" b="1" smtClean="0">
              <a:solidFill>
                <a:srgbClr val="F700FF"/>
              </a:solidFill>
              <a:cs typeface="Arial" pitchFamily="34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403350" y="333375"/>
            <a:ext cx="6175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/>
              <a:t>Otto F. Kernberg-Relazioni d</a:t>
            </a:r>
            <a:r>
              <a:rPr lang="it-IT" altLang="it-IT" sz="2800" b="1"/>
              <a:t>’</a:t>
            </a:r>
            <a:r>
              <a:rPr lang="it-IT" sz="2800" b="1"/>
              <a:t>amore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Rectangle 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smtClean="0"/>
              <a:t>Ogni forma di perdita provoca quel particolare dolore mentale ed emotivo</a:t>
            </a:r>
            <a:br>
              <a:rPr lang="it-IT" sz="2800" smtClean="0"/>
            </a:br>
            <a:r>
              <a:rPr lang="it-IT" sz="2800" smtClean="0"/>
              <a:t>Depressivo……………………</a:t>
            </a:r>
            <a:endParaRPr lang="it-IT" sz="3200" b="1" smtClean="0">
              <a:solidFill>
                <a:srgbClr val="604A7B"/>
              </a:solidFill>
            </a:endParaRP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57200" y="1484313"/>
            <a:ext cx="822960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638"/>
              </a:spcBef>
              <a:spcAft>
                <a:spcPts val="600"/>
              </a:spcAft>
            </a:pPr>
            <a:endParaRPr lang="it-IT" sz="2000">
              <a:solidFill>
                <a:srgbClr val="000000"/>
              </a:solidFill>
              <a:ea typeface="SimSun" pitchFamily="2" charset="-122"/>
            </a:endParaRPr>
          </a:p>
          <a:p>
            <a:pPr eaLnBrk="1" hangingPunct="1">
              <a:spcBef>
                <a:spcPts val="638"/>
              </a:spcBef>
              <a:spcAft>
                <a:spcPts val="600"/>
              </a:spcAft>
            </a:pPr>
            <a:r>
              <a:rPr lang="it-IT" sz="2000">
                <a:solidFill>
                  <a:srgbClr val="000000"/>
                </a:solidFill>
                <a:ea typeface="SimSun" pitchFamily="2" charset="-122"/>
              </a:rPr>
              <a:t>    è soggettivo</a:t>
            </a:r>
          </a:p>
          <a:p>
            <a:pPr eaLnBrk="1" hangingPunct="1">
              <a:spcBef>
                <a:spcPts val="638"/>
              </a:spcBef>
              <a:spcAft>
                <a:spcPts val="600"/>
              </a:spcAft>
              <a:buSzPct val="45000"/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ea typeface="SimSun" pitchFamily="2" charset="-122"/>
              </a:rPr>
              <a:t>è totale: corporale, psicologico, spirituale, familiare e sociale</a:t>
            </a:r>
          </a:p>
          <a:p>
            <a:pPr eaLnBrk="1" hangingPunct="1">
              <a:spcBef>
                <a:spcPts val="638"/>
              </a:spcBef>
              <a:spcAft>
                <a:spcPts val="600"/>
              </a:spcAft>
              <a:buSzPct val="45000"/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ea typeface="SimSun" pitchFamily="2" charset="-122"/>
              </a:rPr>
              <a:t>è acuto e cronico</a:t>
            </a:r>
          </a:p>
          <a:p>
            <a:pPr eaLnBrk="1" hangingPunct="1">
              <a:spcBef>
                <a:spcPts val="638"/>
              </a:spcBef>
              <a:spcAft>
                <a:spcPts val="600"/>
              </a:spcAft>
              <a:buSzPct val="45000"/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ea typeface="SimSun" pitchFamily="2" charset="-122"/>
              </a:rPr>
              <a:t>è imprevedibile</a:t>
            </a:r>
          </a:p>
          <a:p>
            <a:pPr eaLnBrk="1" hangingPunct="1">
              <a:spcBef>
                <a:spcPts val="638"/>
              </a:spcBef>
              <a:spcAft>
                <a:spcPts val="600"/>
              </a:spcAft>
              <a:buSzPct val="45000"/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ea typeface="SimSun" pitchFamily="2" charset="-122"/>
              </a:rPr>
              <a:t>è affaticante</a:t>
            </a:r>
          </a:p>
          <a:p>
            <a:pPr eaLnBrk="1" hangingPunct="1">
              <a:spcBef>
                <a:spcPts val="638"/>
              </a:spcBef>
              <a:spcAft>
                <a:spcPts val="600"/>
              </a:spcAft>
              <a:buSzPct val="45000"/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ea typeface="SimSun" pitchFamily="2" charset="-122"/>
              </a:rPr>
              <a:t>è assorbente</a:t>
            </a:r>
          </a:p>
          <a:p>
            <a:pPr eaLnBrk="1" hangingPunct="1">
              <a:spcBef>
                <a:spcPts val="638"/>
              </a:spcBef>
              <a:spcAft>
                <a:spcPts val="600"/>
              </a:spcAft>
              <a:buSzPct val="45000"/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ea typeface="SimSun" pitchFamily="2" charset="-122"/>
              </a:rPr>
              <a:t>…………</a:t>
            </a:r>
          </a:p>
          <a:p>
            <a:pPr algn="just" eaLnBrk="1" hangingPunct="1">
              <a:spcBef>
                <a:spcPts val="638"/>
              </a:spcBef>
              <a:spcAft>
                <a:spcPts val="600"/>
              </a:spcAft>
            </a:pPr>
            <a:endParaRPr lang="it-IT" sz="2000" i="1">
              <a:solidFill>
                <a:srgbClr val="000000"/>
              </a:solidFill>
              <a:ea typeface="SimSun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Rectangle 4"/>
          <p:cNvSpPr>
            <a:spLocks noChangeArrowheads="1"/>
          </p:cNvSpPr>
          <p:nvPr/>
        </p:nvSpPr>
        <p:spPr bwMode="auto">
          <a:xfrm>
            <a:off x="179388" y="854075"/>
            <a:ext cx="8785225" cy="391795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69635" name="AutoShape 5"/>
          <p:cNvSpPr>
            <a:spLocks noChangeArrowheads="1"/>
          </p:cNvSpPr>
          <p:nvPr/>
        </p:nvSpPr>
        <p:spPr bwMode="auto">
          <a:xfrm>
            <a:off x="217488" y="2141538"/>
            <a:ext cx="2482850" cy="1343025"/>
          </a:xfrm>
          <a:prstGeom prst="irregularSeal1">
            <a:avLst/>
          </a:prstGeom>
          <a:gradFill rotWithShape="1">
            <a:gsLst>
              <a:gs pos="0">
                <a:schemeClr val="accent1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pPr defTabSz="757238"/>
            <a:r>
              <a:rPr lang="it-IT" sz="1200" b="1">
                <a:solidFill>
                  <a:srgbClr val="000099"/>
                </a:solidFill>
                <a:latin typeface="Verdana" pitchFamily="34" charset="0"/>
              </a:rPr>
              <a:t>FRUSTRAZIONE</a:t>
            </a:r>
          </a:p>
        </p:txBody>
      </p:sp>
      <p:sp>
        <p:nvSpPr>
          <p:cNvPr id="69636" name="AutoShape 7"/>
          <p:cNvSpPr>
            <a:spLocks noChangeArrowheads="1"/>
          </p:cNvSpPr>
          <p:nvPr/>
        </p:nvSpPr>
        <p:spPr bwMode="auto">
          <a:xfrm>
            <a:off x="2771775" y="1693863"/>
            <a:ext cx="2952750" cy="1398587"/>
          </a:xfrm>
          <a:prstGeom prst="curvedLeftArrow">
            <a:avLst>
              <a:gd name="adj1" fmla="val 20000"/>
              <a:gd name="adj2" fmla="val 40000"/>
              <a:gd name="adj3" fmla="val 57952"/>
            </a:avLst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69637" name="Rectangle 8"/>
          <p:cNvSpPr>
            <a:spLocks noChangeArrowheads="1"/>
          </p:cNvSpPr>
          <p:nvPr/>
        </p:nvSpPr>
        <p:spPr bwMode="auto">
          <a:xfrm>
            <a:off x="5940425" y="1749425"/>
            <a:ext cx="287338" cy="2293938"/>
          </a:xfrm>
          <a:prstGeom prst="rect">
            <a:avLst/>
          </a:prstGeom>
          <a:gradFill rotWithShape="1">
            <a:gsLst>
              <a:gs pos="0">
                <a:srgbClr val="CC3399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3399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S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U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P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E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R</a:t>
            </a:r>
          </a:p>
          <a:p>
            <a:pPr defTabSz="757238"/>
            <a:endParaRPr lang="it-IT" sz="1300" b="1">
              <a:solidFill>
                <a:srgbClr val="FFF922"/>
              </a:solidFill>
              <a:latin typeface="Verdana" pitchFamily="34" charset="0"/>
            </a:endParaRP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I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O</a:t>
            </a:r>
          </a:p>
          <a:p>
            <a:pPr defTabSz="757238"/>
            <a:endParaRPr lang="it-IT" sz="1300" b="1">
              <a:solidFill>
                <a:srgbClr val="990099"/>
              </a:solidFill>
              <a:latin typeface="Verdana" pitchFamily="34" charset="0"/>
            </a:endParaRPr>
          </a:p>
        </p:txBody>
      </p:sp>
      <p:sp>
        <p:nvSpPr>
          <p:cNvPr id="69638" name="Freeform 9"/>
          <p:cNvSpPr>
            <a:spLocks/>
          </p:cNvSpPr>
          <p:nvPr/>
        </p:nvSpPr>
        <p:spPr bwMode="auto">
          <a:xfrm>
            <a:off x="7019925" y="1146175"/>
            <a:ext cx="1882775" cy="3217863"/>
          </a:xfrm>
          <a:custGeom>
            <a:avLst/>
            <a:gdLst>
              <a:gd name="T0" fmla="*/ 2147483647 w 816"/>
              <a:gd name="T1" fmla="*/ 2147483647 h 2608"/>
              <a:gd name="T2" fmla="*/ 2147483647 w 816"/>
              <a:gd name="T3" fmla="*/ 2147483647 h 2608"/>
              <a:gd name="T4" fmla="*/ 2147483647 w 816"/>
              <a:gd name="T5" fmla="*/ 2147483647 h 2608"/>
              <a:gd name="T6" fmla="*/ 2147483647 w 816"/>
              <a:gd name="T7" fmla="*/ 2147483647 h 2608"/>
              <a:gd name="T8" fmla="*/ 2147483647 w 816"/>
              <a:gd name="T9" fmla="*/ 2147483647 h 2608"/>
              <a:gd name="T10" fmla="*/ 2147483647 w 816"/>
              <a:gd name="T11" fmla="*/ 2147483647 h 2608"/>
              <a:gd name="T12" fmla="*/ 2147483647 w 816"/>
              <a:gd name="T13" fmla="*/ 2147483647 h 2608"/>
              <a:gd name="T14" fmla="*/ 2147483647 w 816"/>
              <a:gd name="T15" fmla="*/ 2147483647 h 2608"/>
              <a:gd name="T16" fmla="*/ 2147483647 w 816"/>
              <a:gd name="T17" fmla="*/ 2147483647 h 2608"/>
              <a:gd name="T18" fmla="*/ 2147483647 w 816"/>
              <a:gd name="T19" fmla="*/ 2147483647 h 2608"/>
              <a:gd name="T20" fmla="*/ 2147483647 w 816"/>
              <a:gd name="T21" fmla="*/ 2147483647 h 2608"/>
              <a:gd name="T22" fmla="*/ 2147483647 w 816"/>
              <a:gd name="T23" fmla="*/ 2147483647 h 2608"/>
              <a:gd name="T24" fmla="*/ 2147483647 w 816"/>
              <a:gd name="T25" fmla="*/ 2147483647 h 2608"/>
              <a:gd name="T26" fmla="*/ 2147483647 w 816"/>
              <a:gd name="T27" fmla="*/ 2147483647 h 2608"/>
              <a:gd name="T28" fmla="*/ 2147483647 w 816"/>
              <a:gd name="T29" fmla="*/ 2147483647 h 2608"/>
              <a:gd name="T30" fmla="*/ 2147483647 w 816"/>
              <a:gd name="T31" fmla="*/ 2147483647 h 2608"/>
              <a:gd name="T32" fmla="*/ 2147483647 w 816"/>
              <a:gd name="T33" fmla="*/ 2147483647 h 2608"/>
              <a:gd name="T34" fmla="*/ 2147483647 w 816"/>
              <a:gd name="T35" fmla="*/ 2147483647 h 2608"/>
              <a:gd name="T36" fmla="*/ 2147483647 w 816"/>
              <a:gd name="T37" fmla="*/ 2147483647 h 2608"/>
              <a:gd name="T38" fmla="*/ 2147483647 w 816"/>
              <a:gd name="T39" fmla="*/ 2147483647 h 2608"/>
              <a:gd name="T40" fmla="*/ 2147483647 w 816"/>
              <a:gd name="T41" fmla="*/ 2147483647 h 2608"/>
              <a:gd name="T42" fmla="*/ 2147483647 w 816"/>
              <a:gd name="T43" fmla="*/ 2147483647 h 2608"/>
              <a:gd name="T44" fmla="*/ 2147483647 w 816"/>
              <a:gd name="T45" fmla="*/ 2147483647 h 2608"/>
              <a:gd name="T46" fmla="*/ 2147483647 w 816"/>
              <a:gd name="T47" fmla="*/ 2147483647 h 2608"/>
              <a:gd name="T48" fmla="*/ 2147483647 w 816"/>
              <a:gd name="T49" fmla="*/ 2147483647 h 2608"/>
              <a:gd name="T50" fmla="*/ 2147483647 w 816"/>
              <a:gd name="T51" fmla="*/ 2147483647 h 2608"/>
              <a:gd name="T52" fmla="*/ 2147483647 w 816"/>
              <a:gd name="T53" fmla="*/ 2147483647 h 2608"/>
              <a:gd name="T54" fmla="*/ 2147483647 w 816"/>
              <a:gd name="T55" fmla="*/ 2147483647 h 2608"/>
              <a:gd name="T56" fmla="*/ 2147483647 w 816"/>
              <a:gd name="T57" fmla="*/ 2147483647 h 2608"/>
              <a:gd name="T58" fmla="*/ 2147483647 w 816"/>
              <a:gd name="T59" fmla="*/ 2147483647 h 2608"/>
              <a:gd name="T60" fmla="*/ 2147483647 w 816"/>
              <a:gd name="T61" fmla="*/ 2147483647 h 2608"/>
              <a:gd name="T62" fmla="*/ 2147483647 w 816"/>
              <a:gd name="T63" fmla="*/ 2147483647 h 2608"/>
              <a:gd name="T64" fmla="*/ 2147483647 w 816"/>
              <a:gd name="T65" fmla="*/ 2147483647 h 2608"/>
              <a:gd name="T66" fmla="*/ 2147483647 w 816"/>
              <a:gd name="T67" fmla="*/ 2147483647 h 2608"/>
              <a:gd name="T68" fmla="*/ 2147483647 w 816"/>
              <a:gd name="T69" fmla="*/ 2147483647 h 2608"/>
              <a:gd name="T70" fmla="*/ 2147483647 w 816"/>
              <a:gd name="T71" fmla="*/ 2147483647 h 2608"/>
              <a:gd name="T72" fmla="*/ 2147483647 w 816"/>
              <a:gd name="T73" fmla="*/ 2147483647 h 2608"/>
              <a:gd name="T74" fmla="*/ 2147483647 w 816"/>
              <a:gd name="T75" fmla="*/ 2147483647 h 2608"/>
              <a:gd name="T76" fmla="*/ 2147483647 w 816"/>
              <a:gd name="T77" fmla="*/ 2147483647 h 2608"/>
              <a:gd name="T78" fmla="*/ 2147483647 w 816"/>
              <a:gd name="T79" fmla="*/ 2147483647 h 2608"/>
              <a:gd name="T80" fmla="*/ 2147483647 w 816"/>
              <a:gd name="T81" fmla="*/ 2147483647 h 2608"/>
              <a:gd name="T82" fmla="*/ 2147483647 w 816"/>
              <a:gd name="T83" fmla="*/ 2147483647 h 2608"/>
              <a:gd name="T84" fmla="*/ 2147483647 w 816"/>
              <a:gd name="T85" fmla="*/ 2147483647 h 2608"/>
              <a:gd name="T86" fmla="*/ 2147483647 w 816"/>
              <a:gd name="T87" fmla="*/ 2147483647 h 2608"/>
              <a:gd name="T88" fmla="*/ 2147483647 w 816"/>
              <a:gd name="T89" fmla="*/ 2147483647 h 2608"/>
              <a:gd name="T90" fmla="*/ 2147483647 w 816"/>
              <a:gd name="T91" fmla="*/ 2147483647 h 2608"/>
              <a:gd name="T92" fmla="*/ 2147483647 w 816"/>
              <a:gd name="T93" fmla="*/ 2147483647 h 2608"/>
              <a:gd name="T94" fmla="*/ 2147483647 w 816"/>
              <a:gd name="T95" fmla="*/ 2147483647 h 2608"/>
              <a:gd name="T96" fmla="*/ 2147483647 w 816"/>
              <a:gd name="T97" fmla="*/ 2147483647 h 2608"/>
              <a:gd name="T98" fmla="*/ 2147483647 w 816"/>
              <a:gd name="T99" fmla="*/ 2147483647 h 260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16"/>
              <a:gd name="T151" fmla="*/ 0 h 2608"/>
              <a:gd name="T152" fmla="*/ 816 w 816"/>
              <a:gd name="T153" fmla="*/ 2608 h 260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16" h="2608">
                <a:moveTo>
                  <a:pt x="176" y="376"/>
                </a:moveTo>
                <a:cubicBezTo>
                  <a:pt x="197" y="291"/>
                  <a:pt x="168" y="391"/>
                  <a:pt x="200" y="320"/>
                </a:cubicBezTo>
                <a:cubicBezTo>
                  <a:pt x="207" y="305"/>
                  <a:pt x="216" y="272"/>
                  <a:pt x="216" y="272"/>
                </a:cubicBezTo>
                <a:cubicBezTo>
                  <a:pt x="213" y="251"/>
                  <a:pt x="208" y="229"/>
                  <a:pt x="208" y="208"/>
                </a:cubicBezTo>
                <a:cubicBezTo>
                  <a:pt x="208" y="82"/>
                  <a:pt x="232" y="106"/>
                  <a:pt x="352" y="80"/>
                </a:cubicBezTo>
                <a:cubicBezTo>
                  <a:pt x="377" y="46"/>
                  <a:pt x="407" y="30"/>
                  <a:pt x="448" y="16"/>
                </a:cubicBezTo>
                <a:cubicBezTo>
                  <a:pt x="494" y="19"/>
                  <a:pt x="552" y="0"/>
                  <a:pt x="584" y="32"/>
                </a:cubicBezTo>
                <a:cubicBezTo>
                  <a:pt x="590" y="38"/>
                  <a:pt x="588" y="48"/>
                  <a:pt x="592" y="56"/>
                </a:cubicBezTo>
                <a:cubicBezTo>
                  <a:pt x="605" y="83"/>
                  <a:pt x="608" y="80"/>
                  <a:pt x="632" y="96"/>
                </a:cubicBezTo>
                <a:cubicBezTo>
                  <a:pt x="647" y="141"/>
                  <a:pt x="668" y="178"/>
                  <a:pt x="680" y="224"/>
                </a:cubicBezTo>
                <a:cubicBezTo>
                  <a:pt x="689" y="499"/>
                  <a:pt x="641" y="409"/>
                  <a:pt x="720" y="528"/>
                </a:cubicBezTo>
                <a:cubicBezTo>
                  <a:pt x="732" y="546"/>
                  <a:pt x="741" y="591"/>
                  <a:pt x="752" y="616"/>
                </a:cubicBezTo>
                <a:cubicBezTo>
                  <a:pt x="759" y="631"/>
                  <a:pt x="763" y="648"/>
                  <a:pt x="768" y="664"/>
                </a:cubicBezTo>
                <a:cubicBezTo>
                  <a:pt x="771" y="672"/>
                  <a:pt x="776" y="688"/>
                  <a:pt x="776" y="688"/>
                </a:cubicBezTo>
                <a:cubicBezTo>
                  <a:pt x="773" y="736"/>
                  <a:pt x="783" y="790"/>
                  <a:pt x="760" y="832"/>
                </a:cubicBezTo>
                <a:cubicBezTo>
                  <a:pt x="751" y="849"/>
                  <a:pt x="739" y="864"/>
                  <a:pt x="728" y="880"/>
                </a:cubicBezTo>
                <a:cubicBezTo>
                  <a:pt x="719" y="894"/>
                  <a:pt x="712" y="928"/>
                  <a:pt x="712" y="928"/>
                </a:cubicBezTo>
                <a:cubicBezTo>
                  <a:pt x="715" y="1008"/>
                  <a:pt x="715" y="1088"/>
                  <a:pt x="720" y="1168"/>
                </a:cubicBezTo>
                <a:cubicBezTo>
                  <a:pt x="722" y="1209"/>
                  <a:pt x="751" y="1235"/>
                  <a:pt x="760" y="1272"/>
                </a:cubicBezTo>
                <a:cubicBezTo>
                  <a:pt x="777" y="1342"/>
                  <a:pt x="799" y="1410"/>
                  <a:pt x="816" y="1480"/>
                </a:cubicBezTo>
                <a:cubicBezTo>
                  <a:pt x="800" y="1559"/>
                  <a:pt x="777" y="1629"/>
                  <a:pt x="752" y="1704"/>
                </a:cubicBezTo>
                <a:cubicBezTo>
                  <a:pt x="747" y="1718"/>
                  <a:pt x="743" y="1731"/>
                  <a:pt x="736" y="1744"/>
                </a:cubicBezTo>
                <a:cubicBezTo>
                  <a:pt x="727" y="1761"/>
                  <a:pt x="704" y="1792"/>
                  <a:pt x="704" y="1792"/>
                </a:cubicBezTo>
                <a:cubicBezTo>
                  <a:pt x="694" y="1831"/>
                  <a:pt x="679" y="1861"/>
                  <a:pt x="664" y="1896"/>
                </a:cubicBezTo>
                <a:cubicBezTo>
                  <a:pt x="657" y="1911"/>
                  <a:pt x="648" y="1944"/>
                  <a:pt x="648" y="1944"/>
                </a:cubicBezTo>
                <a:cubicBezTo>
                  <a:pt x="645" y="2109"/>
                  <a:pt x="648" y="2275"/>
                  <a:pt x="640" y="2440"/>
                </a:cubicBezTo>
                <a:cubicBezTo>
                  <a:pt x="638" y="2475"/>
                  <a:pt x="584" y="2528"/>
                  <a:pt x="584" y="2528"/>
                </a:cubicBezTo>
                <a:cubicBezTo>
                  <a:pt x="581" y="2539"/>
                  <a:pt x="583" y="2551"/>
                  <a:pt x="576" y="2560"/>
                </a:cubicBezTo>
                <a:cubicBezTo>
                  <a:pt x="571" y="2567"/>
                  <a:pt x="560" y="2566"/>
                  <a:pt x="552" y="2568"/>
                </a:cubicBezTo>
                <a:cubicBezTo>
                  <a:pt x="503" y="2581"/>
                  <a:pt x="458" y="2593"/>
                  <a:pt x="408" y="2600"/>
                </a:cubicBezTo>
                <a:cubicBezTo>
                  <a:pt x="387" y="2603"/>
                  <a:pt x="365" y="2605"/>
                  <a:pt x="344" y="2608"/>
                </a:cubicBezTo>
                <a:cubicBezTo>
                  <a:pt x="263" y="2594"/>
                  <a:pt x="287" y="2584"/>
                  <a:pt x="296" y="2496"/>
                </a:cubicBezTo>
                <a:cubicBezTo>
                  <a:pt x="293" y="2472"/>
                  <a:pt x="296" y="2447"/>
                  <a:pt x="288" y="2424"/>
                </a:cubicBezTo>
                <a:cubicBezTo>
                  <a:pt x="275" y="2384"/>
                  <a:pt x="197" y="2288"/>
                  <a:pt x="160" y="2264"/>
                </a:cubicBezTo>
                <a:cubicBezTo>
                  <a:pt x="149" y="2230"/>
                  <a:pt x="128" y="2200"/>
                  <a:pt x="112" y="2168"/>
                </a:cubicBezTo>
                <a:cubicBezTo>
                  <a:pt x="108" y="2146"/>
                  <a:pt x="94" y="2126"/>
                  <a:pt x="96" y="2104"/>
                </a:cubicBezTo>
                <a:cubicBezTo>
                  <a:pt x="101" y="2061"/>
                  <a:pt x="111" y="2062"/>
                  <a:pt x="128" y="2032"/>
                </a:cubicBezTo>
                <a:cubicBezTo>
                  <a:pt x="174" y="1952"/>
                  <a:pt x="118" y="2047"/>
                  <a:pt x="152" y="1968"/>
                </a:cubicBezTo>
                <a:cubicBezTo>
                  <a:pt x="156" y="1959"/>
                  <a:pt x="189" y="1916"/>
                  <a:pt x="192" y="1912"/>
                </a:cubicBezTo>
                <a:cubicBezTo>
                  <a:pt x="197" y="1888"/>
                  <a:pt x="208" y="1865"/>
                  <a:pt x="208" y="1840"/>
                </a:cubicBezTo>
                <a:cubicBezTo>
                  <a:pt x="208" y="1752"/>
                  <a:pt x="178" y="1692"/>
                  <a:pt x="144" y="1616"/>
                </a:cubicBezTo>
                <a:cubicBezTo>
                  <a:pt x="116" y="1553"/>
                  <a:pt x="95" y="1490"/>
                  <a:pt x="56" y="1432"/>
                </a:cubicBezTo>
                <a:cubicBezTo>
                  <a:pt x="34" y="1320"/>
                  <a:pt x="56" y="1448"/>
                  <a:pt x="56" y="1200"/>
                </a:cubicBezTo>
                <a:cubicBezTo>
                  <a:pt x="56" y="1112"/>
                  <a:pt x="52" y="1024"/>
                  <a:pt x="48" y="936"/>
                </a:cubicBezTo>
                <a:cubicBezTo>
                  <a:pt x="45" y="883"/>
                  <a:pt x="37" y="860"/>
                  <a:pt x="24" y="808"/>
                </a:cubicBezTo>
                <a:cubicBezTo>
                  <a:pt x="21" y="797"/>
                  <a:pt x="16" y="776"/>
                  <a:pt x="16" y="776"/>
                </a:cubicBezTo>
                <a:cubicBezTo>
                  <a:pt x="21" y="669"/>
                  <a:pt x="0" y="624"/>
                  <a:pt x="48" y="552"/>
                </a:cubicBezTo>
                <a:cubicBezTo>
                  <a:pt x="59" y="508"/>
                  <a:pt x="73" y="474"/>
                  <a:pt x="112" y="448"/>
                </a:cubicBezTo>
                <a:cubicBezTo>
                  <a:pt x="158" y="379"/>
                  <a:pt x="97" y="460"/>
                  <a:pt x="152" y="416"/>
                </a:cubicBezTo>
                <a:cubicBezTo>
                  <a:pt x="160" y="410"/>
                  <a:pt x="171" y="387"/>
                  <a:pt x="176" y="376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lIns="75959" tIns="37980" rIns="75959" bIns="37980">
            <a:flatTx/>
          </a:bodyPr>
          <a:lstStyle/>
          <a:p>
            <a:endParaRPr lang="it-IT"/>
          </a:p>
        </p:txBody>
      </p:sp>
      <p:sp>
        <p:nvSpPr>
          <p:cNvPr id="69639" name="Text Box 11"/>
          <p:cNvSpPr txBox="1">
            <a:spLocks noChangeArrowheads="1"/>
          </p:cNvSpPr>
          <p:nvPr/>
        </p:nvSpPr>
        <p:spPr bwMode="auto">
          <a:xfrm>
            <a:off x="7235825" y="1770063"/>
            <a:ext cx="1258888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APPAGAMENTO</a:t>
            </a:r>
          </a:p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SESSUALE</a:t>
            </a:r>
          </a:p>
          <a:p>
            <a:pPr eaLnBrk="1" hangingPunct="1"/>
            <a:endParaRPr lang="it-IT" sz="10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10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10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10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10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APPAGAMENTO</a:t>
            </a:r>
          </a:p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AFFETTIVO</a:t>
            </a:r>
          </a:p>
          <a:p>
            <a:pPr eaLnBrk="1" hangingPunct="1"/>
            <a:endParaRPr lang="it-IT" sz="10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1000" b="1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69640" name="Text Box 12"/>
          <p:cNvSpPr txBox="1">
            <a:spLocks noChangeArrowheads="1"/>
          </p:cNvSpPr>
          <p:nvPr/>
        </p:nvSpPr>
        <p:spPr bwMode="auto">
          <a:xfrm rot="194468">
            <a:off x="3878263" y="1752600"/>
            <a:ext cx="8270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300" b="1">
                <a:solidFill>
                  <a:srgbClr val="000099"/>
                </a:solidFill>
                <a:latin typeface="Verdana" pitchFamily="34" charset="0"/>
              </a:rPr>
              <a:t>AMORE</a:t>
            </a:r>
          </a:p>
        </p:txBody>
      </p:sp>
      <p:sp>
        <p:nvSpPr>
          <p:cNvPr id="69641" name="WordArt 13"/>
          <p:cNvSpPr>
            <a:spLocks noChangeArrowheads="1" noChangeShapeType="1" noTextEdit="1"/>
          </p:cNvSpPr>
          <p:nvPr/>
        </p:nvSpPr>
        <p:spPr bwMode="auto">
          <a:xfrm rot="-795721">
            <a:off x="4284663" y="2763838"/>
            <a:ext cx="1390650" cy="171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pt-BR" sz="1200" b="1" kern="10" spc="233">
                <a:solidFill>
                  <a:srgbClr val="000080"/>
                </a:solidFill>
                <a:latin typeface="Verdana"/>
                <a:ea typeface="Verdana"/>
                <a:cs typeface="Verdana"/>
              </a:rPr>
              <a:t>R I N U N C I A</a:t>
            </a:r>
            <a:endParaRPr lang="it-IT" sz="1200" b="1" kern="10" spc="233">
              <a:solidFill>
                <a:srgbClr val="000080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69642" name="Rectangle 14"/>
          <p:cNvSpPr>
            <a:spLocks noChangeArrowheads="1"/>
          </p:cNvSpPr>
          <p:nvPr/>
        </p:nvSpPr>
        <p:spPr bwMode="auto">
          <a:xfrm>
            <a:off x="6275388" y="1749425"/>
            <a:ext cx="287337" cy="2293938"/>
          </a:xfrm>
          <a:prstGeom prst="rect">
            <a:avLst/>
          </a:prstGeom>
          <a:gradFill rotWithShape="1">
            <a:gsLst>
              <a:gs pos="0">
                <a:srgbClr val="CC3399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3399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R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I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F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I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U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T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O</a:t>
            </a:r>
          </a:p>
          <a:p>
            <a:pPr defTabSz="757238"/>
            <a:endParaRPr lang="it-IT" sz="1300" b="1">
              <a:solidFill>
                <a:srgbClr val="990099"/>
              </a:solidFill>
              <a:latin typeface="Verdana" pitchFamily="34" charset="0"/>
            </a:endParaRPr>
          </a:p>
          <a:p>
            <a:pPr defTabSz="757238"/>
            <a:endParaRPr lang="it-IT" sz="1300" b="1">
              <a:solidFill>
                <a:srgbClr val="990099"/>
              </a:solidFill>
              <a:latin typeface="Verdana" pitchFamily="34" charset="0"/>
            </a:endParaRPr>
          </a:p>
        </p:txBody>
      </p:sp>
      <p:sp>
        <p:nvSpPr>
          <p:cNvPr id="69643" name="Rectangle 15"/>
          <p:cNvSpPr>
            <a:spLocks noChangeArrowheads="1"/>
          </p:cNvSpPr>
          <p:nvPr/>
        </p:nvSpPr>
        <p:spPr bwMode="auto">
          <a:xfrm>
            <a:off x="6610350" y="1749425"/>
            <a:ext cx="287338" cy="2293938"/>
          </a:xfrm>
          <a:prstGeom prst="rect">
            <a:avLst/>
          </a:prstGeom>
          <a:gradFill rotWithShape="1">
            <a:gsLst>
              <a:gs pos="0">
                <a:srgbClr val="CC3399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3399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T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I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M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I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D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E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Z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Z</a:t>
            </a:r>
          </a:p>
          <a:p>
            <a:pPr defTabSz="757238"/>
            <a:r>
              <a:rPr lang="it-IT" sz="1300" b="1">
                <a:solidFill>
                  <a:srgbClr val="FFF922"/>
                </a:solidFill>
                <a:latin typeface="Verdana" pitchFamily="34" charset="0"/>
              </a:rPr>
              <a:t>A</a:t>
            </a:r>
          </a:p>
        </p:txBody>
      </p:sp>
      <p:sp>
        <p:nvSpPr>
          <p:cNvPr id="69644" name="Rectangle 17"/>
          <p:cNvSpPr>
            <a:spLocks noChangeArrowheads="1"/>
          </p:cNvSpPr>
          <p:nvPr/>
        </p:nvSpPr>
        <p:spPr bwMode="auto">
          <a:xfrm>
            <a:off x="5948363" y="1422400"/>
            <a:ext cx="928687" cy="277813"/>
          </a:xfrm>
          <a:prstGeom prst="rect">
            <a:avLst/>
          </a:prstGeom>
          <a:gradFill rotWithShape="1">
            <a:gsLst>
              <a:gs pos="0">
                <a:srgbClr val="CC3399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3399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pPr defTabSz="757238"/>
            <a:r>
              <a:rPr lang="it-IT" sz="1300" b="1">
                <a:solidFill>
                  <a:srgbClr val="990099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69645" name="Rectangle 18"/>
          <p:cNvSpPr>
            <a:spLocks noChangeArrowheads="1"/>
          </p:cNvSpPr>
          <p:nvPr/>
        </p:nvSpPr>
        <p:spPr bwMode="auto">
          <a:xfrm>
            <a:off x="6284913" y="1422400"/>
            <a:ext cx="285750" cy="277813"/>
          </a:xfrm>
          <a:prstGeom prst="rect">
            <a:avLst/>
          </a:prstGeom>
          <a:gradFill rotWithShape="1">
            <a:gsLst>
              <a:gs pos="0">
                <a:srgbClr val="CC3399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3399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pPr defTabSz="757238"/>
            <a:r>
              <a:rPr lang="it-IT" sz="1300" b="1">
                <a:solidFill>
                  <a:srgbClr val="990099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69646" name="Rectangle 19"/>
          <p:cNvSpPr>
            <a:spLocks noChangeArrowheads="1"/>
          </p:cNvSpPr>
          <p:nvPr/>
        </p:nvSpPr>
        <p:spPr bwMode="auto">
          <a:xfrm>
            <a:off x="6610350" y="1422400"/>
            <a:ext cx="288925" cy="277813"/>
          </a:xfrm>
          <a:prstGeom prst="rect">
            <a:avLst/>
          </a:prstGeom>
          <a:gradFill rotWithShape="1">
            <a:gsLst>
              <a:gs pos="0">
                <a:srgbClr val="CC3399"/>
              </a:gs>
              <a:gs pos="100000">
                <a:schemeClr val="tx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3399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pPr defTabSz="757238"/>
            <a:r>
              <a:rPr lang="it-IT" sz="1300" b="1">
                <a:solidFill>
                  <a:srgbClr val="990099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69647" name="WordArt 20"/>
          <p:cNvSpPr>
            <a:spLocks noChangeArrowheads="1" noChangeShapeType="1" noTextEdit="1"/>
          </p:cNvSpPr>
          <p:nvPr/>
        </p:nvSpPr>
        <p:spPr bwMode="auto">
          <a:xfrm>
            <a:off x="7524750" y="1000125"/>
            <a:ext cx="1114425" cy="1841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it-IT" sz="1300" b="1" kern="10" spc="-66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noFill/>
                <a:latin typeface="Verdana"/>
                <a:ea typeface="Verdana"/>
                <a:cs typeface="Verdana"/>
              </a:rPr>
              <a:t>OBIETTIVO</a:t>
            </a:r>
          </a:p>
        </p:txBody>
      </p:sp>
      <p:pic>
        <p:nvPicPr>
          <p:cNvPr id="69648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3821113"/>
            <a:ext cx="925512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9" name="AutoShape 22"/>
          <p:cNvSpPr>
            <a:spLocks noChangeArrowheads="1"/>
          </p:cNvSpPr>
          <p:nvPr/>
        </p:nvSpPr>
        <p:spPr bwMode="auto">
          <a:xfrm>
            <a:off x="5948363" y="1012825"/>
            <a:ext cx="960437" cy="7270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5400" y="10800"/>
                </a:lnTo>
                <a:close/>
              </a:path>
            </a:pathLst>
          </a:custGeom>
          <a:gradFill rotWithShape="1">
            <a:gsLst>
              <a:gs pos="0">
                <a:srgbClr val="CC3399"/>
              </a:gs>
              <a:gs pos="100000">
                <a:schemeClr val="tx1"/>
              </a:gs>
            </a:gsLst>
            <a:lin ang="27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3399"/>
            </a:extrusionClr>
          </a:sp3d>
        </p:spPr>
        <p:txBody>
          <a:bodyPr wrap="none" lIns="75946" tIns="37974" rIns="75946" bIns="37974" anchor="ctr">
            <a:flatTx/>
          </a:bodyPr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CasellaDiTesto 1"/>
          <p:cNvSpPr txBox="1">
            <a:spLocks noChangeArrowheads="1"/>
          </p:cNvSpPr>
          <p:nvPr/>
        </p:nvSpPr>
        <p:spPr bwMode="auto">
          <a:xfrm>
            <a:off x="395288" y="1700213"/>
            <a:ext cx="8424862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sz="2800"/>
              <a:t>“</a:t>
            </a:r>
            <a:r>
              <a:rPr lang="it-IT" sz="2800"/>
              <a:t>….se l</a:t>
            </a:r>
            <a:r>
              <a:rPr lang="it-IT" altLang="it-IT" sz="2800"/>
              <a:t>’</a:t>
            </a:r>
            <a:r>
              <a:rPr lang="it-IT" sz="2800"/>
              <a:t>individuo è nevroticamente fissato a quello che fu originariamente un oggetto irraggiungibile e frustrante, sperimenterà una </a:t>
            </a:r>
            <a:r>
              <a:rPr lang="it-IT" sz="2800">
                <a:solidFill>
                  <a:srgbClr val="0000FF"/>
                </a:solidFill>
              </a:rPr>
              <a:t>perdita di autostima</a:t>
            </a:r>
            <a:r>
              <a:rPr lang="it-IT" sz="2800"/>
              <a:t>.</a:t>
            </a:r>
          </a:p>
          <a:p>
            <a:pPr eaLnBrk="1" hangingPunct="1"/>
            <a:r>
              <a:rPr lang="it-IT" sz="2800"/>
              <a:t>In genere, più è grande la predisposizione dell</a:t>
            </a:r>
            <a:r>
              <a:rPr lang="it-IT" altLang="it-IT" sz="2800"/>
              <a:t>’</a:t>
            </a:r>
            <a:r>
              <a:rPr lang="it-IT" sz="2800"/>
              <a:t>individuo allo scacco edipico e alla </a:t>
            </a:r>
            <a:r>
              <a:rPr lang="it-IT" sz="2800">
                <a:solidFill>
                  <a:srgbClr val="F700FF"/>
                </a:solidFill>
              </a:rPr>
              <a:t>frustrazione</a:t>
            </a:r>
            <a:r>
              <a:rPr lang="it-IT" sz="2800"/>
              <a:t> pre-edipica, per esempio alla frustrazione della dipendenza orale, più intensi saranno i sentimenti di inferiorità legati all</a:t>
            </a:r>
            <a:r>
              <a:rPr lang="it-IT" altLang="it-IT" sz="2800"/>
              <a:t>’</a:t>
            </a:r>
            <a:r>
              <a:rPr lang="it-IT" sz="2800"/>
              <a:t>amore non ricambiato</a:t>
            </a:r>
            <a:r>
              <a:rPr lang="it-IT" altLang="it-IT" sz="2800"/>
              <a:t>”</a:t>
            </a:r>
            <a:r>
              <a:rPr lang="it-IT" sz="2800"/>
              <a:t>.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258888" y="476250"/>
            <a:ext cx="6175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/>
              <a:t>Otto F. Kernberg-Relazioni d</a:t>
            </a:r>
            <a:r>
              <a:rPr lang="it-IT" altLang="it-IT" sz="2800" b="1"/>
              <a:t>’</a:t>
            </a:r>
            <a:r>
              <a:rPr lang="it-IT" sz="2800" b="1"/>
              <a:t>amore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6" name="CasellaDiTesto 1"/>
          <p:cNvSpPr txBox="1">
            <a:spLocks noChangeArrowheads="1"/>
          </p:cNvSpPr>
          <p:nvPr/>
        </p:nvSpPr>
        <p:spPr bwMode="auto">
          <a:xfrm>
            <a:off x="971550" y="1844675"/>
            <a:ext cx="6840538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ja-JP" sz="3200"/>
              <a:t>“L</a:t>
            </a:r>
            <a:r>
              <a:rPr lang="it-IT" altLang="it-IT" sz="3200"/>
              <a:t>’</a:t>
            </a:r>
            <a:r>
              <a:rPr lang="it-IT" altLang="ja-JP" sz="3200"/>
              <a:t>amore non ricambiato può avere effetti diversi, di cui una determinante è l</a:t>
            </a:r>
            <a:r>
              <a:rPr lang="it-IT" altLang="it-IT" sz="3200"/>
              <a:t>’</a:t>
            </a:r>
            <a:r>
              <a:rPr lang="it-IT" altLang="ja-JP" sz="3200"/>
              <a:t>equilibrio psichico dell</a:t>
            </a:r>
            <a:r>
              <a:rPr lang="it-IT" altLang="it-IT" sz="3200"/>
              <a:t>’</a:t>
            </a:r>
            <a:r>
              <a:rPr lang="it-IT" altLang="ja-JP" sz="3200"/>
              <a:t>individuo……….”</a:t>
            </a:r>
            <a:endParaRPr lang="it-IT" sz="320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258888" y="476250"/>
            <a:ext cx="6175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/>
              <a:t>Otto F. Kernberg-Relazioni d</a:t>
            </a:r>
            <a:r>
              <a:rPr lang="it-IT" altLang="it-IT" sz="2800" b="1"/>
              <a:t>’</a:t>
            </a:r>
            <a:r>
              <a:rPr lang="it-IT" sz="2800" b="1"/>
              <a:t>amore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7" name="WordArt 54"/>
          <p:cNvSpPr>
            <a:spLocks noChangeArrowheads="1" noChangeShapeType="1" noTextEdit="1"/>
          </p:cNvSpPr>
          <p:nvPr/>
        </p:nvSpPr>
        <p:spPr bwMode="auto">
          <a:xfrm>
            <a:off x="922331" y="147638"/>
            <a:ext cx="7305704" cy="1182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MAPPA della PERSONALITA'  (</a:t>
            </a: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ED00FF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in equilibrio</a:t>
            </a: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)</a:t>
            </a:r>
          </a:p>
          <a:p>
            <a:pPr>
              <a:defRPr/>
            </a:pP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di essenza:</a:t>
            </a:r>
          </a:p>
          <a:p>
            <a:pPr>
              <a:defRPr/>
            </a:pP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ENERGIA VITALE UMANA</a:t>
            </a:r>
          </a:p>
          <a:p>
            <a:pPr>
              <a:defRPr/>
            </a:pP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di qualità:</a:t>
            </a:r>
          </a:p>
        </p:txBody>
      </p:sp>
      <p:sp>
        <p:nvSpPr>
          <p:cNvPr id="73731" name="WordArt 55"/>
          <p:cNvSpPr>
            <a:spLocks noChangeAspect="1" noChangeArrowheads="1" noChangeShapeType="1" noTextEdit="1"/>
          </p:cNvSpPr>
          <p:nvPr/>
        </p:nvSpPr>
        <p:spPr bwMode="auto">
          <a:xfrm>
            <a:off x="522288" y="1600200"/>
            <a:ext cx="1828800" cy="112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AGGRESSIVITA'</a:t>
            </a:r>
          </a:p>
        </p:txBody>
      </p:sp>
      <p:sp>
        <p:nvSpPr>
          <p:cNvPr id="73732" name="WordArt 56"/>
          <p:cNvSpPr>
            <a:spLocks noChangeAspect="1" noChangeArrowheads="1" noChangeShapeType="1" noTextEdit="1"/>
          </p:cNvSpPr>
          <p:nvPr/>
        </p:nvSpPr>
        <p:spPr bwMode="auto">
          <a:xfrm>
            <a:off x="6662738" y="1622425"/>
            <a:ext cx="1698625" cy="112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AFFETTIVITA'</a:t>
            </a:r>
          </a:p>
        </p:txBody>
      </p:sp>
      <p:sp>
        <p:nvSpPr>
          <p:cNvPr id="73733" name="WordArt 57"/>
          <p:cNvSpPr>
            <a:spLocks noChangeAspect="1" noChangeArrowheads="1" noChangeShapeType="1" noTextEdit="1"/>
          </p:cNvSpPr>
          <p:nvPr/>
        </p:nvSpPr>
        <p:spPr bwMode="auto">
          <a:xfrm>
            <a:off x="3592513" y="1609725"/>
            <a:ext cx="1960562" cy="112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NEUTRERGIA</a:t>
            </a:r>
          </a:p>
        </p:txBody>
      </p:sp>
      <p:sp>
        <p:nvSpPr>
          <p:cNvPr id="73734" name="AutoShape 58"/>
          <p:cNvSpPr>
            <a:spLocks noChangeAspect="1"/>
          </p:cNvSpPr>
          <p:nvPr/>
        </p:nvSpPr>
        <p:spPr bwMode="auto">
          <a:xfrm>
            <a:off x="2938463" y="2211388"/>
            <a:ext cx="220662" cy="425450"/>
          </a:xfrm>
          <a:prstGeom prst="leftBrace">
            <a:avLst>
              <a:gd name="adj1" fmla="val 19513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73735" name="AutoShape 59"/>
          <p:cNvSpPr>
            <a:spLocks noChangeAspect="1"/>
          </p:cNvSpPr>
          <p:nvPr/>
        </p:nvSpPr>
        <p:spPr bwMode="auto">
          <a:xfrm>
            <a:off x="4940300" y="1914525"/>
            <a:ext cx="309563" cy="628650"/>
          </a:xfrm>
          <a:prstGeom prst="leftBrace">
            <a:avLst>
              <a:gd name="adj1" fmla="val 20552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73736" name="WordArt 60"/>
          <p:cNvSpPr>
            <a:spLocks noChangeAspect="1" noChangeArrowheads="1" noChangeShapeType="1" noTextEdit="1"/>
          </p:cNvSpPr>
          <p:nvPr/>
        </p:nvSpPr>
        <p:spPr bwMode="auto">
          <a:xfrm>
            <a:off x="3263900" y="2182813"/>
            <a:ext cx="942975" cy="7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PENSIERO</a:t>
            </a:r>
          </a:p>
        </p:txBody>
      </p:sp>
      <p:sp>
        <p:nvSpPr>
          <p:cNvPr id="73737" name="WordArt 61"/>
          <p:cNvSpPr>
            <a:spLocks noChangeAspect="1" noChangeArrowheads="1" noChangeShapeType="1" noTextEdit="1"/>
          </p:cNvSpPr>
          <p:nvPr/>
        </p:nvSpPr>
        <p:spPr bwMode="auto">
          <a:xfrm>
            <a:off x="3290888" y="2425700"/>
            <a:ext cx="647700" cy="69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LOGICA</a:t>
            </a:r>
          </a:p>
        </p:txBody>
      </p:sp>
      <p:sp>
        <p:nvSpPr>
          <p:cNvPr id="73738" name="WordArt 62"/>
          <p:cNvSpPr>
            <a:spLocks noChangeAspect="1" noChangeArrowheads="1" noChangeShapeType="1" noTextEdit="1"/>
          </p:cNvSpPr>
          <p:nvPr/>
        </p:nvSpPr>
        <p:spPr bwMode="auto">
          <a:xfrm>
            <a:off x="3263900" y="2560638"/>
            <a:ext cx="1598613" cy="7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APPRENDIMENTO</a:t>
            </a:r>
          </a:p>
        </p:txBody>
      </p:sp>
      <p:sp>
        <p:nvSpPr>
          <p:cNvPr id="73739" name="WordArt 63"/>
          <p:cNvSpPr>
            <a:spLocks noChangeAspect="1" noChangeArrowheads="1" noChangeShapeType="1" noTextEdit="1"/>
          </p:cNvSpPr>
          <p:nvPr/>
        </p:nvSpPr>
        <p:spPr bwMode="auto">
          <a:xfrm>
            <a:off x="5276850" y="1931988"/>
            <a:ext cx="414338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IDEA</a:t>
            </a:r>
          </a:p>
        </p:txBody>
      </p:sp>
      <p:sp>
        <p:nvSpPr>
          <p:cNvPr id="73740" name="WordArt 64"/>
          <p:cNvSpPr>
            <a:spLocks noChangeAspect="1" noChangeArrowheads="1" noChangeShapeType="1" noTextEdit="1"/>
          </p:cNvSpPr>
          <p:nvPr/>
        </p:nvSpPr>
        <p:spPr bwMode="auto">
          <a:xfrm>
            <a:off x="5276850" y="2065338"/>
            <a:ext cx="1122363" cy="69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RIFLESSIONE</a:t>
            </a:r>
          </a:p>
        </p:txBody>
      </p:sp>
      <p:sp>
        <p:nvSpPr>
          <p:cNvPr id="73741" name="WordArt 65"/>
          <p:cNvSpPr>
            <a:spLocks noChangeAspect="1" noChangeArrowheads="1" noChangeShapeType="1" noTextEdit="1"/>
          </p:cNvSpPr>
          <p:nvPr/>
        </p:nvSpPr>
        <p:spPr bwMode="auto">
          <a:xfrm>
            <a:off x="5262563" y="2200275"/>
            <a:ext cx="915987" cy="68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CONCETTO</a:t>
            </a:r>
          </a:p>
        </p:txBody>
      </p:sp>
      <p:sp>
        <p:nvSpPr>
          <p:cNvPr id="73742" name="WordArt 66"/>
          <p:cNvSpPr>
            <a:spLocks noChangeAspect="1" noChangeArrowheads="1" noChangeShapeType="1" noTextEdit="1"/>
          </p:cNvSpPr>
          <p:nvPr/>
        </p:nvSpPr>
        <p:spPr bwMode="auto">
          <a:xfrm>
            <a:off x="5276850" y="2312988"/>
            <a:ext cx="1192213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MEDITAZIONE</a:t>
            </a:r>
          </a:p>
        </p:txBody>
      </p:sp>
      <p:sp>
        <p:nvSpPr>
          <p:cNvPr id="73743" name="WordArt 67"/>
          <p:cNvSpPr>
            <a:spLocks noChangeAspect="1" noChangeArrowheads="1" noChangeShapeType="1" noTextEdit="1"/>
          </p:cNvSpPr>
          <p:nvPr/>
        </p:nvSpPr>
        <p:spPr bwMode="auto">
          <a:xfrm>
            <a:off x="5262563" y="2447925"/>
            <a:ext cx="830262" cy="66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GIUDIZIO</a:t>
            </a:r>
          </a:p>
        </p:txBody>
      </p:sp>
      <p:sp>
        <p:nvSpPr>
          <p:cNvPr id="73744" name="AutoShape 68"/>
          <p:cNvSpPr>
            <a:spLocks noChangeAspect="1"/>
          </p:cNvSpPr>
          <p:nvPr/>
        </p:nvSpPr>
        <p:spPr bwMode="auto">
          <a:xfrm>
            <a:off x="4935538" y="2789238"/>
            <a:ext cx="311150" cy="515937"/>
          </a:xfrm>
          <a:prstGeom prst="leftBrace">
            <a:avLst>
              <a:gd name="adj1" fmla="val 16781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73745" name="WordArt 69"/>
          <p:cNvSpPr>
            <a:spLocks noChangeAspect="1" noChangeArrowheads="1" noChangeShapeType="1" noTextEdit="1"/>
          </p:cNvSpPr>
          <p:nvPr/>
        </p:nvSpPr>
        <p:spPr bwMode="auto">
          <a:xfrm>
            <a:off x="5272088" y="2808288"/>
            <a:ext cx="1079500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ATTENZIONE</a:t>
            </a:r>
          </a:p>
        </p:txBody>
      </p:sp>
      <p:sp>
        <p:nvSpPr>
          <p:cNvPr id="73746" name="WordArt 70"/>
          <p:cNvSpPr>
            <a:spLocks noChangeAspect="1" noChangeArrowheads="1" noChangeShapeType="1" noTextEdit="1"/>
          </p:cNvSpPr>
          <p:nvPr/>
        </p:nvSpPr>
        <p:spPr bwMode="auto">
          <a:xfrm>
            <a:off x="5289550" y="2946400"/>
            <a:ext cx="1347788" cy="68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COMPRENSIONE</a:t>
            </a:r>
          </a:p>
        </p:txBody>
      </p:sp>
      <p:sp>
        <p:nvSpPr>
          <p:cNvPr id="73747" name="WordArt 71"/>
          <p:cNvSpPr>
            <a:spLocks noChangeAspect="1" noChangeArrowheads="1" noChangeShapeType="1" noTextEdit="1"/>
          </p:cNvSpPr>
          <p:nvPr/>
        </p:nvSpPr>
        <p:spPr bwMode="auto">
          <a:xfrm>
            <a:off x="5276850" y="3071813"/>
            <a:ext cx="803275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MEMORIA</a:t>
            </a:r>
          </a:p>
        </p:txBody>
      </p:sp>
      <p:sp>
        <p:nvSpPr>
          <p:cNvPr id="73748" name="WordArt 72"/>
          <p:cNvSpPr>
            <a:spLocks noChangeAspect="1" noChangeArrowheads="1" noChangeShapeType="1" noTextEdit="1"/>
          </p:cNvSpPr>
          <p:nvPr/>
        </p:nvSpPr>
        <p:spPr bwMode="auto">
          <a:xfrm>
            <a:off x="5272088" y="3189288"/>
            <a:ext cx="1390650" cy="66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IMMAGINAZIONE</a:t>
            </a:r>
          </a:p>
        </p:txBody>
      </p:sp>
      <p:sp>
        <p:nvSpPr>
          <p:cNvPr id="73749" name="AutoShape 73"/>
          <p:cNvSpPr>
            <a:spLocks noChangeAspect="1"/>
          </p:cNvSpPr>
          <p:nvPr/>
        </p:nvSpPr>
        <p:spPr bwMode="auto">
          <a:xfrm>
            <a:off x="4935538" y="3373438"/>
            <a:ext cx="309562" cy="514350"/>
          </a:xfrm>
          <a:prstGeom prst="leftBrace">
            <a:avLst>
              <a:gd name="adj1" fmla="val 16815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73750" name="WordArt 74"/>
          <p:cNvSpPr>
            <a:spLocks noChangeAspect="1" noChangeArrowheads="1" noChangeShapeType="1" noTextEdit="1"/>
          </p:cNvSpPr>
          <p:nvPr/>
        </p:nvSpPr>
        <p:spPr bwMode="auto">
          <a:xfrm>
            <a:off x="5270500" y="3390900"/>
            <a:ext cx="1079500" cy="68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IDEAZIONE</a:t>
            </a:r>
          </a:p>
        </p:txBody>
      </p:sp>
      <p:sp>
        <p:nvSpPr>
          <p:cNvPr id="73751" name="WordArt 75"/>
          <p:cNvSpPr>
            <a:spLocks noChangeAspect="1" noChangeArrowheads="1" noChangeShapeType="1" noTextEdit="1"/>
          </p:cNvSpPr>
          <p:nvPr/>
        </p:nvSpPr>
        <p:spPr bwMode="auto">
          <a:xfrm>
            <a:off x="5287963" y="3529013"/>
            <a:ext cx="1347787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DELIBERAZIONE</a:t>
            </a:r>
          </a:p>
        </p:txBody>
      </p:sp>
      <p:sp>
        <p:nvSpPr>
          <p:cNvPr id="73752" name="WordArt 76"/>
          <p:cNvSpPr>
            <a:spLocks noChangeAspect="1" noChangeArrowheads="1" noChangeShapeType="1" noTextEdit="1"/>
          </p:cNvSpPr>
          <p:nvPr/>
        </p:nvSpPr>
        <p:spPr bwMode="auto">
          <a:xfrm>
            <a:off x="5275263" y="3654425"/>
            <a:ext cx="803275" cy="69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DECISIONE</a:t>
            </a:r>
          </a:p>
        </p:txBody>
      </p:sp>
      <p:sp>
        <p:nvSpPr>
          <p:cNvPr id="73753" name="WordArt 77"/>
          <p:cNvSpPr>
            <a:spLocks noChangeAspect="1" noChangeArrowheads="1" noChangeShapeType="1" noTextEdit="1"/>
          </p:cNvSpPr>
          <p:nvPr/>
        </p:nvSpPr>
        <p:spPr bwMode="auto">
          <a:xfrm>
            <a:off x="5270500" y="3771900"/>
            <a:ext cx="1390650" cy="68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ESECUZIONE</a:t>
            </a:r>
          </a:p>
        </p:txBody>
      </p:sp>
      <p:sp>
        <p:nvSpPr>
          <p:cNvPr id="73754" name="WordArt 78"/>
          <p:cNvSpPr>
            <a:spLocks noChangeAspect="1" noChangeArrowheads="1" noChangeShapeType="1" noTextEdit="1"/>
          </p:cNvSpPr>
          <p:nvPr/>
        </p:nvSpPr>
        <p:spPr bwMode="auto">
          <a:xfrm>
            <a:off x="457200" y="2376488"/>
            <a:ext cx="1087438" cy="73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STRUTTURE</a:t>
            </a:r>
          </a:p>
        </p:txBody>
      </p:sp>
      <p:sp>
        <p:nvSpPr>
          <p:cNvPr id="73755" name="AutoShape 79"/>
          <p:cNvSpPr>
            <a:spLocks noChangeAspect="1"/>
          </p:cNvSpPr>
          <p:nvPr/>
        </p:nvSpPr>
        <p:spPr bwMode="auto">
          <a:xfrm>
            <a:off x="2874963" y="3022600"/>
            <a:ext cx="284162" cy="641350"/>
          </a:xfrm>
          <a:prstGeom prst="leftBrace">
            <a:avLst>
              <a:gd name="adj1" fmla="val 22842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73756" name="WordArt 80"/>
          <p:cNvSpPr>
            <a:spLocks noChangeAspect="1" noChangeArrowheads="1" noChangeShapeType="1" noTextEdit="1"/>
          </p:cNvSpPr>
          <p:nvPr/>
        </p:nvSpPr>
        <p:spPr bwMode="auto">
          <a:xfrm>
            <a:off x="3263900" y="2994025"/>
            <a:ext cx="1339850" cy="74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INTELLIGENZA</a:t>
            </a:r>
          </a:p>
        </p:txBody>
      </p:sp>
      <p:sp>
        <p:nvSpPr>
          <p:cNvPr id="73757" name="WordArt 81"/>
          <p:cNvSpPr>
            <a:spLocks noChangeAspect="1" noChangeArrowheads="1" noChangeShapeType="1" noTextEdit="1"/>
          </p:cNvSpPr>
          <p:nvPr/>
        </p:nvSpPr>
        <p:spPr bwMode="auto">
          <a:xfrm>
            <a:off x="3263900" y="3589338"/>
            <a:ext cx="942975" cy="7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VOLONTA'</a:t>
            </a:r>
          </a:p>
        </p:txBody>
      </p:sp>
      <p:sp>
        <p:nvSpPr>
          <p:cNvPr id="73758" name="WordArt 82"/>
          <p:cNvSpPr>
            <a:spLocks noChangeAspect="1" noChangeArrowheads="1" noChangeShapeType="1" noTextEdit="1"/>
          </p:cNvSpPr>
          <p:nvPr/>
        </p:nvSpPr>
        <p:spPr bwMode="auto">
          <a:xfrm>
            <a:off x="457200" y="3187700"/>
            <a:ext cx="1079500" cy="73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STRUMENTI</a:t>
            </a:r>
          </a:p>
        </p:txBody>
      </p:sp>
      <p:sp>
        <p:nvSpPr>
          <p:cNvPr id="73759" name="AutoShape 83"/>
          <p:cNvSpPr>
            <a:spLocks noChangeAspect="1"/>
          </p:cNvSpPr>
          <p:nvPr/>
        </p:nvSpPr>
        <p:spPr bwMode="auto">
          <a:xfrm>
            <a:off x="4114800" y="4584700"/>
            <a:ext cx="309563" cy="1165225"/>
          </a:xfrm>
          <a:prstGeom prst="leftBrace">
            <a:avLst>
              <a:gd name="adj1" fmla="val 38094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73760" name="WordArt 84"/>
          <p:cNvSpPr>
            <a:spLocks noChangeAspect="1" noChangeArrowheads="1" noChangeShapeType="1" noTextEdit="1"/>
          </p:cNvSpPr>
          <p:nvPr/>
        </p:nvSpPr>
        <p:spPr bwMode="auto">
          <a:xfrm>
            <a:off x="4451350" y="4602163"/>
            <a:ext cx="1079500" cy="69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CARATTERE</a:t>
            </a:r>
          </a:p>
        </p:txBody>
      </p:sp>
      <p:sp>
        <p:nvSpPr>
          <p:cNvPr id="73761" name="WordArt 85"/>
          <p:cNvSpPr>
            <a:spLocks noChangeAspect="1" noChangeArrowheads="1" noChangeShapeType="1" noTextEdit="1"/>
          </p:cNvSpPr>
          <p:nvPr/>
        </p:nvSpPr>
        <p:spPr bwMode="auto">
          <a:xfrm>
            <a:off x="4468813" y="5553075"/>
            <a:ext cx="1347787" cy="66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COMPORTAMENTO</a:t>
            </a:r>
          </a:p>
        </p:txBody>
      </p:sp>
      <p:sp>
        <p:nvSpPr>
          <p:cNvPr id="73762" name="WordArt 86"/>
          <p:cNvSpPr>
            <a:spLocks noChangeAspect="1" noChangeArrowheads="1" noChangeShapeType="1" noTextEdit="1"/>
          </p:cNvSpPr>
          <p:nvPr/>
        </p:nvSpPr>
        <p:spPr bwMode="auto">
          <a:xfrm>
            <a:off x="4456113" y="5418138"/>
            <a:ext cx="1552575" cy="53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TEMPERAMENTO</a:t>
            </a:r>
          </a:p>
        </p:txBody>
      </p:sp>
      <p:sp>
        <p:nvSpPr>
          <p:cNvPr id="73763" name="WordArt 87"/>
          <p:cNvSpPr>
            <a:spLocks noChangeAspect="1" noChangeArrowheads="1" noChangeShapeType="1" noTextEdit="1"/>
          </p:cNvSpPr>
          <p:nvPr/>
        </p:nvSpPr>
        <p:spPr bwMode="auto">
          <a:xfrm>
            <a:off x="4494213" y="5683250"/>
            <a:ext cx="1390650" cy="66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RAGIONAMENTO</a:t>
            </a:r>
          </a:p>
        </p:txBody>
      </p:sp>
      <p:sp>
        <p:nvSpPr>
          <p:cNvPr id="73764" name="AutoShape 88"/>
          <p:cNvSpPr>
            <a:spLocks noChangeAspect="1"/>
          </p:cNvSpPr>
          <p:nvPr/>
        </p:nvSpPr>
        <p:spPr bwMode="auto">
          <a:xfrm>
            <a:off x="5683250" y="3976688"/>
            <a:ext cx="309563" cy="1325562"/>
          </a:xfrm>
          <a:prstGeom prst="leftBrace">
            <a:avLst>
              <a:gd name="adj1" fmla="val 43336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73765" name="WordArt 89"/>
          <p:cNvSpPr>
            <a:spLocks noChangeAspect="1" noChangeArrowheads="1" noChangeShapeType="1" noTextEdit="1"/>
          </p:cNvSpPr>
          <p:nvPr/>
        </p:nvSpPr>
        <p:spPr bwMode="auto">
          <a:xfrm>
            <a:off x="6070600" y="3995738"/>
            <a:ext cx="1081088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EMOTIVITA'</a:t>
            </a:r>
          </a:p>
        </p:txBody>
      </p:sp>
      <p:sp>
        <p:nvSpPr>
          <p:cNvPr id="73766" name="WordArt 90"/>
          <p:cNvSpPr>
            <a:spLocks noChangeAspect="1" noChangeArrowheads="1" noChangeShapeType="1" noTextEdit="1"/>
          </p:cNvSpPr>
          <p:nvPr/>
        </p:nvSpPr>
        <p:spPr bwMode="auto">
          <a:xfrm>
            <a:off x="6062663" y="4111625"/>
            <a:ext cx="1162050" cy="68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ATTIVITA'</a:t>
            </a:r>
          </a:p>
        </p:txBody>
      </p:sp>
      <p:sp>
        <p:nvSpPr>
          <p:cNvPr id="73767" name="WordArt 91"/>
          <p:cNvSpPr>
            <a:spLocks noChangeAspect="1" noChangeArrowheads="1" noChangeShapeType="1" noTextEdit="1"/>
          </p:cNvSpPr>
          <p:nvPr/>
        </p:nvSpPr>
        <p:spPr bwMode="auto">
          <a:xfrm>
            <a:off x="6075363" y="4237038"/>
            <a:ext cx="1241425" cy="77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RISONANZA</a:t>
            </a:r>
          </a:p>
        </p:txBody>
      </p:sp>
      <p:sp>
        <p:nvSpPr>
          <p:cNvPr id="73768" name="WordArt 92"/>
          <p:cNvSpPr>
            <a:spLocks noChangeAspect="1" noChangeArrowheads="1" noChangeShapeType="1" noTextEdit="1"/>
          </p:cNvSpPr>
          <p:nvPr/>
        </p:nvSpPr>
        <p:spPr bwMode="auto">
          <a:xfrm>
            <a:off x="6070600" y="4354513"/>
            <a:ext cx="1638300" cy="73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CONSAPEVOLEZZA</a:t>
            </a:r>
          </a:p>
        </p:txBody>
      </p:sp>
      <p:sp>
        <p:nvSpPr>
          <p:cNvPr id="73769" name="WordArt 93"/>
          <p:cNvSpPr>
            <a:spLocks noChangeAspect="1" noChangeArrowheads="1" noChangeShapeType="1" noTextEdit="1"/>
          </p:cNvSpPr>
          <p:nvPr/>
        </p:nvSpPr>
        <p:spPr bwMode="auto">
          <a:xfrm>
            <a:off x="2154238" y="4695825"/>
            <a:ext cx="1960562" cy="68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COMUNICAZIONE</a:t>
            </a:r>
          </a:p>
        </p:txBody>
      </p:sp>
      <p:sp>
        <p:nvSpPr>
          <p:cNvPr id="73770" name="WordArt 94"/>
          <p:cNvSpPr>
            <a:spLocks noChangeAspect="1" noChangeArrowheads="1" noChangeShapeType="1" noTextEdit="1"/>
          </p:cNvSpPr>
          <p:nvPr/>
        </p:nvSpPr>
        <p:spPr bwMode="auto">
          <a:xfrm>
            <a:off x="457200" y="4691063"/>
            <a:ext cx="1079500" cy="74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MEZZI</a:t>
            </a:r>
          </a:p>
        </p:txBody>
      </p:sp>
      <p:sp>
        <p:nvSpPr>
          <p:cNvPr id="73771" name="WordArt 95"/>
          <p:cNvSpPr>
            <a:spLocks noChangeAspect="1" noChangeArrowheads="1" noChangeShapeType="1" noTextEdit="1"/>
          </p:cNvSpPr>
          <p:nvPr/>
        </p:nvSpPr>
        <p:spPr bwMode="auto">
          <a:xfrm>
            <a:off x="6070600" y="4467225"/>
            <a:ext cx="1376363" cy="71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ACCESSIBILITA'</a:t>
            </a:r>
          </a:p>
        </p:txBody>
      </p:sp>
      <p:sp>
        <p:nvSpPr>
          <p:cNvPr id="73772" name="WordArt 96"/>
          <p:cNvSpPr>
            <a:spLocks noChangeAspect="1" noChangeArrowheads="1" noChangeShapeType="1" noTextEdit="1"/>
          </p:cNvSpPr>
          <p:nvPr/>
        </p:nvSpPr>
        <p:spPr bwMode="auto">
          <a:xfrm>
            <a:off x="6062663" y="4583113"/>
            <a:ext cx="1514475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COMPETITIVITA'</a:t>
            </a:r>
          </a:p>
        </p:txBody>
      </p:sp>
      <p:sp>
        <p:nvSpPr>
          <p:cNvPr id="73773" name="WordArt 97"/>
          <p:cNvSpPr>
            <a:spLocks noChangeAspect="1" noChangeArrowheads="1" noChangeShapeType="1" noTextEdit="1"/>
          </p:cNvSpPr>
          <p:nvPr/>
        </p:nvSpPr>
        <p:spPr bwMode="auto">
          <a:xfrm>
            <a:off x="6075363" y="4708525"/>
            <a:ext cx="1633537" cy="77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OPPOSITIVITA'</a:t>
            </a:r>
          </a:p>
        </p:txBody>
      </p:sp>
      <p:sp>
        <p:nvSpPr>
          <p:cNvPr id="73774" name="WordArt 98"/>
          <p:cNvSpPr>
            <a:spLocks noChangeAspect="1" noChangeArrowheads="1" noChangeShapeType="1" noTextEdit="1"/>
          </p:cNvSpPr>
          <p:nvPr/>
        </p:nvSpPr>
        <p:spPr bwMode="auto">
          <a:xfrm>
            <a:off x="6070600" y="4826000"/>
            <a:ext cx="1179513" cy="71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AVIDITA'</a:t>
            </a:r>
          </a:p>
        </p:txBody>
      </p:sp>
      <p:sp>
        <p:nvSpPr>
          <p:cNvPr id="73775" name="WordArt 99"/>
          <p:cNvSpPr>
            <a:spLocks noChangeAspect="1" noChangeArrowheads="1" noChangeShapeType="1" noTextEdit="1"/>
          </p:cNvSpPr>
          <p:nvPr/>
        </p:nvSpPr>
        <p:spPr bwMode="auto">
          <a:xfrm>
            <a:off x="6075363" y="4964113"/>
            <a:ext cx="1514475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TENEREZZA</a:t>
            </a:r>
          </a:p>
        </p:txBody>
      </p:sp>
      <p:sp>
        <p:nvSpPr>
          <p:cNvPr id="73776" name="WordArt 100"/>
          <p:cNvSpPr>
            <a:spLocks noChangeAspect="1" noChangeArrowheads="1" noChangeShapeType="1" noTextEdit="1"/>
          </p:cNvSpPr>
          <p:nvPr/>
        </p:nvSpPr>
        <p:spPr bwMode="auto">
          <a:xfrm>
            <a:off x="6088063" y="5089525"/>
            <a:ext cx="1633537" cy="77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SENSORIALITA'</a:t>
            </a:r>
          </a:p>
        </p:txBody>
      </p:sp>
      <p:sp>
        <p:nvSpPr>
          <p:cNvPr id="73777" name="WordArt 101"/>
          <p:cNvSpPr>
            <a:spLocks noChangeAspect="1" noChangeArrowheads="1" noChangeShapeType="1" noTextEdit="1"/>
          </p:cNvSpPr>
          <p:nvPr/>
        </p:nvSpPr>
        <p:spPr bwMode="auto">
          <a:xfrm>
            <a:off x="6075363" y="5211763"/>
            <a:ext cx="1501775" cy="68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NEUTRERGIVITA'</a:t>
            </a:r>
          </a:p>
        </p:txBody>
      </p:sp>
      <p:sp>
        <p:nvSpPr>
          <p:cNvPr id="73778" name="WordArt 102"/>
          <p:cNvSpPr>
            <a:spLocks noChangeAspect="1" noChangeArrowheads="1" noChangeShapeType="1" noTextEdit="1"/>
          </p:cNvSpPr>
          <p:nvPr/>
        </p:nvSpPr>
        <p:spPr bwMode="auto">
          <a:xfrm>
            <a:off x="1111250" y="6042025"/>
            <a:ext cx="3068638" cy="90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IO  TRAMITE  CONSAPEVOLE</a:t>
            </a:r>
          </a:p>
        </p:txBody>
      </p:sp>
      <p:sp>
        <p:nvSpPr>
          <p:cNvPr id="73779" name="WordArt 103"/>
          <p:cNvSpPr>
            <a:spLocks noChangeAspect="1" noChangeArrowheads="1" noChangeShapeType="1" noTextEdit="1"/>
          </p:cNvSpPr>
          <p:nvPr/>
        </p:nvSpPr>
        <p:spPr bwMode="auto">
          <a:xfrm>
            <a:off x="1111250" y="6175375"/>
            <a:ext cx="3200400" cy="90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IO  TRAMITE  INCONSAPEVOLE</a:t>
            </a:r>
          </a:p>
        </p:txBody>
      </p:sp>
      <p:sp>
        <p:nvSpPr>
          <p:cNvPr id="73780" name="WordArt 104"/>
          <p:cNvSpPr>
            <a:spLocks noChangeAspect="1" noChangeArrowheads="1" noChangeShapeType="1" noTextEdit="1"/>
          </p:cNvSpPr>
          <p:nvPr/>
        </p:nvSpPr>
        <p:spPr bwMode="auto">
          <a:xfrm>
            <a:off x="3789363" y="6378575"/>
            <a:ext cx="3068637" cy="90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MONDO ESTERNO</a:t>
            </a:r>
          </a:p>
        </p:txBody>
      </p:sp>
      <p:sp>
        <p:nvSpPr>
          <p:cNvPr id="73781" name="WordArt 105"/>
          <p:cNvSpPr>
            <a:spLocks noChangeAspect="1" noChangeArrowheads="1" noChangeShapeType="1" noTextEdit="1"/>
          </p:cNvSpPr>
          <p:nvPr/>
        </p:nvSpPr>
        <p:spPr bwMode="auto">
          <a:xfrm>
            <a:off x="3789363" y="6513513"/>
            <a:ext cx="3068637" cy="88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300" b="1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333399"/>
                </a:solidFill>
                <a:latin typeface="Verdana"/>
                <a:ea typeface="Verdana"/>
                <a:cs typeface="Verdana"/>
              </a:rPr>
              <a:t>MONDO INTERNO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CasellaDiTesto 1"/>
          <p:cNvSpPr txBox="1">
            <a:spLocks noChangeArrowheads="1"/>
          </p:cNvSpPr>
          <p:nvPr/>
        </p:nvSpPr>
        <p:spPr bwMode="auto">
          <a:xfrm>
            <a:off x="971550" y="1577975"/>
            <a:ext cx="7129463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ja-JP" altLang="it-IT"/>
              <a:t>“</a:t>
            </a:r>
            <a:r>
              <a:rPr lang="it-IT" altLang="ja-JP"/>
              <a:t>……Benchè la ferita narcisistica di sentirsi abbandonato e tradito sia ovviamente un aspetto importante  in un comportamento del genere,io sono propenso a riferirlo alla corrispondente proiezione sul partner e/o all</a:t>
            </a:r>
            <a:r>
              <a:rPr lang="it-IT" altLang="it-IT"/>
              <a:t>’</a:t>
            </a:r>
            <a:r>
              <a:rPr lang="it-IT" altLang="ja-JP"/>
              <a:t>identificazione con un Super-io implacabile da parte del partner tradito</a:t>
            </a:r>
            <a:r>
              <a:rPr lang="it-IT" altLang="it-IT"/>
              <a:t>”</a:t>
            </a:r>
            <a:r>
              <a:rPr lang="it-IT" altLang="ja-JP"/>
              <a:t>.</a:t>
            </a:r>
            <a:endParaRPr lang="it-IT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258888" y="476250"/>
            <a:ext cx="6175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/>
              <a:t>Otto F. Kernberg-Relazioni d</a:t>
            </a:r>
            <a:r>
              <a:rPr lang="it-IT" altLang="it-IT" sz="2800" b="1"/>
              <a:t>’</a:t>
            </a:r>
            <a:r>
              <a:rPr lang="it-IT" sz="2800" b="1"/>
              <a:t>amore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260350"/>
            <a:ext cx="8229600" cy="2133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it-IT" sz="2800" b="1" smtClean="0">
                <a:solidFill>
                  <a:srgbClr val="000099"/>
                </a:solidFill>
                <a:cs typeface="Arial" pitchFamily="34" charset="0"/>
              </a:rPr>
              <a:t>All</a:t>
            </a:r>
            <a:r>
              <a:rPr lang="ja-JP" altLang="it-IT" sz="2800" b="1" smtClean="0">
                <a:solidFill>
                  <a:srgbClr val="000099"/>
                </a:solidFill>
                <a:cs typeface="Arial" pitchFamily="34" charset="0"/>
              </a:rPr>
              <a:t>’</a:t>
            </a:r>
            <a:r>
              <a:rPr lang="it-IT" altLang="ja-JP" sz="2800" b="1" smtClean="0">
                <a:solidFill>
                  <a:srgbClr val="000099"/>
                </a:solidFill>
                <a:cs typeface="Arial" pitchFamily="34" charset="0"/>
              </a:rPr>
              <a:t>opposto, la persona non difensiva guarda in faccia la realtà anche se imbarazzante, e si costruisce un sistema di vita in cui tiene conto anche dei propri difetti e timori.</a:t>
            </a:r>
            <a:endParaRPr lang="it-IT" sz="2800" b="1" smtClean="0">
              <a:solidFill>
                <a:srgbClr val="000099"/>
              </a:solidFill>
              <a:cs typeface="Arial" pitchFamily="34" charset="0"/>
            </a:endParaRPr>
          </a:p>
        </p:txBody>
      </p:sp>
      <p:pic>
        <p:nvPicPr>
          <p:cNvPr id="5124" name="Picture 4" descr="vignet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133600"/>
            <a:ext cx="5334000" cy="43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numero diapositiva 3"/>
          <p:cNvSpPr txBox="1">
            <a:spLocks noGrp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DEA3568F-03C8-45F6-9E87-1FFC8ECC4C56}" type="slidenum">
              <a:rPr lang="it-IT" sz="14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46</a:t>
            </a:fld>
            <a:endParaRPr lang="it-IT" sz="1400">
              <a:solidFill>
                <a:srgbClr val="000000"/>
              </a:solidFill>
            </a:endParaRPr>
          </a:p>
        </p:txBody>
      </p:sp>
      <p:sp>
        <p:nvSpPr>
          <p:cNvPr id="77826" name="Text Box 1"/>
          <p:cNvSpPr txBox="1">
            <a:spLocks noChangeArrowheads="1"/>
          </p:cNvSpPr>
          <p:nvPr/>
        </p:nvSpPr>
        <p:spPr bwMode="auto">
          <a:xfrm>
            <a:off x="457200" y="457200"/>
            <a:ext cx="8229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41313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SzPct val="100000"/>
              <a:buFont typeface="Arial" pitchFamily="34" charset="0"/>
              <a:buNone/>
            </a:pPr>
            <a:r>
              <a:rPr lang="it-IT" sz="3200" u="sng">
                <a:solidFill>
                  <a:srgbClr val="333399"/>
                </a:solidFill>
              </a:rPr>
              <a:t>Disturbo dipendente di personalità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>
                <a:solidFill>
                  <a:srgbClr val="000000"/>
                </a:solidFill>
              </a:rPr>
              <a:t>	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>
                <a:solidFill>
                  <a:srgbClr val="000000"/>
                </a:solidFill>
              </a:rPr>
              <a:t>	E</a:t>
            </a:r>
            <a:r>
              <a:rPr lang="it-IT" altLang="it-IT">
                <a:solidFill>
                  <a:srgbClr val="000000"/>
                </a:solidFill>
              </a:rPr>
              <a:t>’</a:t>
            </a:r>
            <a:r>
              <a:rPr lang="it-IT">
                <a:solidFill>
                  <a:srgbClr val="000000"/>
                </a:solidFill>
              </a:rPr>
              <a:t> caratterizzato da un eccessivo e pervasivo bisogno di essere accuditi e protetti che determinano un comportamento sottomesso e un costante timore della separazione. Gli individui con questo disturbo percepiscono se stessi come inadeguati a far fronte efficacemente  alle varie situazioni senza l</a:t>
            </a:r>
            <a:r>
              <a:rPr lang="it-IT" altLang="it-IT">
                <a:solidFill>
                  <a:srgbClr val="000000"/>
                </a:solidFill>
              </a:rPr>
              <a:t>’</a:t>
            </a:r>
            <a:r>
              <a:rPr lang="it-IT">
                <a:solidFill>
                  <a:srgbClr val="000000"/>
                </a:solidFill>
              </a:rPr>
              <a:t>aiuto degli altri; sono spesso pessimisti e dubbiosi e tendono a sminuire le proprie capacità; tendono ad essere passivi e permettono ad altri di prendere l</a:t>
            </a:r>
            <a:r>
              <a:rPr lang="it-IT" altLang="it-IT">
                <a:solidFill>
                  <a:srgbClr val="000000"/>
                </a:solidFill>
              </a:rPr>
              <a:t>’</a:t>
            </a:r>
            <a:r>
              <a:rPr lang="it-IT">
                <a:solidFill>
                  <a:srgbClr val="000000"/>
                </a:solidFill>
              </a:rPr>
              <a:t>iniziativa.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ttangolo 1"/>
          <p:cNvSpPr>
            <a:spLocks noChangeArrowheads="1"/>
          </p:cNvSpPr>
          <p:nvPr/>
        </p:nvSpPr>
        <p:spPr bwMode="auto">
          <a:xfrm>
            <a:off x="0" y="2060575"/>
            <a:ext cx="91440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 sz="3600">
                <a:solidFill>
                  <a:srgbClr val="000000"/>
                </a:solidFill>
              </a:rPr>
              <a:t>Nel caso venga meno una relazione importante (la rottura con la persona amata, la morte di una figura protettiva) si affrettano a sostituirla con un</a:t>
            </a:r>
            <a:r>
              <a:rPr lang="it-IT" altLang="it-IT" sz="3600">
                <a:solidFill>
                  <a:srgbClr val="000000"/>
                </a:solidFill>
              </a:rPr>
              <a:t>’</a:t>
            </a:r>
            <a:r>
              <a:rPr lang="it-IT" sz="3600">
                <a:solidFill>
                  <a:srgbClr val="000000"/>
                </a:solidFill>
              </a:rPr>
              <a:t>altra relazione che fornisca il supporto  emotivo di cui hanno bisogno.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egnaposto numero diapositiva 3"/>
          <p:cNvSpPr txBox="1">
            <a:spLocks noGrp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390E78D2-AC72-4B18-9A56-0369FC1F8D0A}" type="slidenum">
              <a:rPr lang="it-IT" sz="14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48</a:t>
            </a:fld>
            <a:endParaRPr lang="it-IT" sz="1400">
              <a:solidFill>
                <a:srgbClr val="000000"/>
              </a:solidFill>
            </a:endParaRPr>
          </a:p>
        </p:txBody>
      </p:sp>
      <p:sp>
        <p:nvSpPr>
          <p:cNvPr id="80898" name="Text Box 1"/>
          <p:cNvSpPr txBox="1">
            <a:spLocks noChangeArrowheads="1"/>
          </p:cNvSpPr>
          <p:nvPr/>
        </p:nvSpPr>
        <p:spPr bwMode="auto">
          <a:xfrm>
            <a:off x="457200" y="8382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41313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 sz="3200">
                <a:solidFill>
                  <a:srgbClr val="000000"/>
                </a:solidFill>
              </a:rPr>
              <a:t>		</a:t>
            </a:r>
          </a:p>
          <a:p>
            <a:pPr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 sz="3200">
                <a:solidFill>
                  <a:srgbClr val="000000"/>
                </a:solidFill>
              </a:rPr>
              <a:t>	Il soggetto con DDP ha la convinzione che il suo benessere e il suo equilibrio dipendano necessariamente dagli altri. </a:t>
            </a:r>
            <a:r>
              <a:rPr lang="it-IT" sz="3200">
                <a:solidFill>
                  <a:srgbClr val="ED00FF"/>
                </a:solidFill>
              </a:rPr>
              <a:t>Il tradimento o l</a:t>
            </a:r>
            <a:r>
              <a:rPr lang="it-IT" altLang="it-IT" sz="3200">
                <a:solidFill>
                  <a:srgbClr val="ED00FF"/>
                </a:solidFill>
              </a:rPr>
              <a:t>’</a:t>
            </a:r>
            <a:r>
              <a:rPr lang="it-IT" sz="3200">
                <a:solidFill>
                  <a:srgbClr val="ED00FF"/>
                </a:solidFill>
              </a:rPr>
              <a:t>abbandono danno origine a sentimenti di impotenza e frustrazione, fino a sentire un pericolo legato alla loro stessa sopravvivenza.</a:t>
            </a:r>
            <a:r>
              <a:rPr lang="it-IT" sz="3200">
                <a:solidFill>
                  <a:srgbClr val="000000"/>
                </a:solidFill>
              </a:rPr>
              <a:t> Per questo evitano i conflitti e lo scontro e tendono ad assecondare in tutto le figure per loro significative.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egnaposto numero diapositiva 3"/>
          <p:cNvSpPr txBox="1">
            <a:spLocks noGrp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6D1A9ED1-B46E-4DEC-A7D7-ECE75A61EE2C}" type="slidenum">
              <a:rPr lang="it-IT" sz="14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49</a:t>
            </a:fld>
            <a:endParaRPr lang="it-IT" sz="1400">
              <a:solidFill>
                <a:srgbClr val="000000"/>
              </a:solidFill>
            </a:endParaRPr>
          </a:p>
        </p:txBody>
      </p:sp>
      <p:sp>
        <p:nvSpPr>
          <p:cNvPr id="82946" name="Text Box 1"/>
          <p:cNvSpPr txBox="1">
            <a:spLocks noChangeArrowheads="1"/>
          </p:cNvSpPr>
          <p:nvPr/>
        </p:nvSpPr>
        <p:spPr bwMode="auto">
          <a:xfrm>
            <a:off x="457200" y="381000"/>
            <a:ext cx="8229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41313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 sz="3200">
                <a:solidFill>
                  <a:srgbClr val="000000"/>
                </a:solidFill>
              </a:rPr>
              <a:t>	</a:t>
            </a:r>
          </a:p>
          <a:p>
            <a:pPr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 sz="3200">
                <a:solidFill>
                  <a:srgbClr val="000000"/>
                </a:solidFill>
              </a:rPr>
              <a:t>	</a:t>
            </a:r>
            <a:r>
              <a:rPr lang="it-IT" sz="3200">
                <a:solidFill>
                  <a:srgbClr val="F700FF"/>
                </a:solidFill>
              </a:rPr>
              <a:t>Interrompere una relazione è per lo più impensabile, la solitudine e l</a:t>
            </a:r>
            <a:r>
              <a:rPr lang="it-IT" altLang="it-IT" sz="3200">
                <a:solidFill>
                  <a:srgbClr val="F700FF"/>
                </a:solidFill>
              </a:rPr>
              <a:t>’</a:t>
            </a:r>
            <a:r>
              <a:rPr lang="it-IT" sz="3200">
                <a:solidFill>
                  <a:srgbClr val="F700FF"/>
                </a:solidFill>
              </a:rPr>
              <a:t>abbandono insostenibili</a:t>
            </a:r>
            <a:r>
              <a:rPr lang="it-IT" sz="3200">
                <a:solidFill>
                  <a:srgbClr val="000000"/>
                </a:solidFill>
              </a:rPr>
              <a:t>. Se questo accade il soggetto può ricorrere all</a:t>
            </a:r>
            <a:r>
              <a:rPr lang="it-IT" altLang="it-IT" sz="3200">
                <a:solidFill>
                  <a:srgbClr val="000000"/>
                </a:solidFill>
              </a:rPr>
              <a:t>’</a:t>
            </a:r>
            <a:r>
              <a:rPr lang="it-IT" altLang="ja-JP" sz="3200">
                <a:solidFill>
                  <a:srgbClr val="000000"/>
                </a:solidFill>
              </a:rPr>
              <a:t>alcol,o droghe per gestire l</a:t>
            </a:r>
            <a:r>
              <a:rPr lang="it-IT" altLang="it-IT" sz="3200">
                <a:solidFill>
                  <a:srgbClr val="000000"/>
                </a:solidFill>
              </a:rPr>
              <a:t>’</a:t>
            </a:r>
            <a:r>
              <a:rPr lang="it-IT" altLang="ja-JP" sz="3200">
                <a:solidFill>
                  <a:srgbClr val="000000"/>
                </a:solidFill>
              </a:rPr>
              <a:t>ansia abbandonica e tentare di sostituire immediatamente l</a:t>
            </a:r>
            <a:r>
              <a:rPr lang="it-IT" altLang="it-IT" sz="3200">
                <a:solidFill>
                  <a:srgbClr val="000000"/>
                </a:solidFill>
              </a:rPr>
              <a:t>’</a:t>
            </a:r>
            <a:r>
              <a:rPr lang="it-IT" altLang="ja-JP" sz="3200">
                <a:solidFill>
                  <a:srgbClr val="000000"/>
                </a:solidFill>
              </a:rPr>
              <a:t>oggetto d</a:t>
            </a:r>
            <a:r>
              <a:rPr lang="it-IT" altLang="it-IT" sz="3200">
                <a:solidFill>
                  <a:srgbClr val="000000"/>
                </a:solidFill>
              </a:rPr>
              <a:t>’</a:t>
            </a:r>
            <a:r>
              <a:rPr lang="it-IT" altLang="ja-JP" sz="3200">
                <a:solidFill>
                  <a:srgbClr val="000000"/>
                </a:solidFill>
              </a:rPr>
              <a:t>amore.</a:t>
            </a:r>
          </a:p>
          <a:p>
            <a:pPr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it-IT" sz="3200">
                <a:solidFill>
                  <a:srgbClr val="000000"/>
                </a:solidFill>
              </a:rPr>
              <a:t>	Possono insorgere sentimenti di vendetta e rivalsa contro chi li ha traditi e delusi e in questi casi può scattare un comportamento che porta all</a:t>
            </a:r>
            <a:r>
              <a:rPr lang="it-IT" altLang="it-IT" sz="3200">
                <a:solidFill>
                  <a:srgbClr val="000000"/>
                </a:solidFill>
              </a:rPr>
              <a:t>’</a:t>
            </a:r>
            <a:r>
              <a:rPr lang="it-IT" sz="3200">
                <a:solidFill>
                  <a:srgbClr val="000000"/>
                </a:solidFill>
              </a:rPr>
              <a:t>omicidio o all</a:t>
            </a:r>
            <a:r>
              <a:rPr lang="it-IT" altLang="it-IT" sz="3200">
                <a:solidFill>
                  <a:srgbClr val="000000"/>
                </a:solidFill>
              </a:rPr>
              <a:t>’</a:t>
            </a:r>
            <a:r>
              <a:rPr lang="it-IT" sz="3200">
                <a:solidFill>
                  <a:srgbClr val="000000"/>
                </a:solidFill>
              </a:rPr>
              <a:t>omicidio-suicidio.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225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>
                <a:cs typeface="ＭＳ Ｐゴシック" pitchFamily="34" charset="-128"/>
              </a:rPr>
              <a:t>la perdita può essere di natura più ideale,che reale = Minaccia </a:t>
            </a:r>
          </a:p>
          <a:p>
            <a:endParaRPr lang="it-IT" sz="2800" smtClean="0">
              <a:cs typeface="ＭＳ Ｐゴシック" pitchFamily="34" charset="-128"/>
            </a:endParaRPr>
          </a:p>
          <a:p>
            <a:r>
              <a:rPr lang="it-IT" sz="2800" smtClean="0">
                <a:cs typeface="ＭＳ Ｐゴシック" pitchFamily="34" charset="-128"/>
              </a:rPr>
              <a:t>ma c</a:t>
            </a:r>
            <a:r>
              <a:rPr lang="ja-JP" altLang="it-IT" sz="2800" smtClean="0">
                <a:cs typeface="ＭＳ Ｐゴシック" pitchFamily="34" charset="-128"/>
              </a:rPr>
              <a:t>’</a:t>
            </a:r>
            <a:r>
              <a:rPr lang="it-IT" altLang="ja-JP" sz="2800" smtClean="0">
                <a:cs typeface="ＭＳ Ｐゴシック" pitchFamily="34" charset="-128"/>
              </a:rPr>
              <a:t>è  ugualmente l</a:t>
            </a:r>
            <a:r>
              <a:rPr lang="ja-JP" altLang="it-IT" sz="2800" smtClean="0">
                <a:cs typeface="ＭＳ Ｐゴシック" pitchFamily="34" charset="-128"/>
              </a:rPr>
              <a:t>’</a:t>
            </a:r>
            <a:r>
              <a:rPr lang="it-IT" altLang="ja-JP" sz="2800" smtClean="0">
                <a:cs typeface="ＭＳ Ｐゴシック" pitchFamily="34" charset="-128"/>
              </a:rPr>
              <a:t>indebolimento del Sé  e si  tende a </a:t>
            </a:r>
            <a:r>
              <a:rPr lang="it-IT" altLang="ja-JP" sz="2800" smtClean="0">
                <a:solidFill>
                  <a:srgbClr val="F700FF"/>
                </a:solidFill>
                <a:cs typeface="ＭＳ Ｐゴシック" pitchFamily="34" charset="-128"/>
              </a:rPr>
              <a:t>presumere</a:t>
            </a:r>
            <a:r>
              <a:rPr lang="it-IT" altLang="ja-JP" sz="2800" smtClean="0">
                <a:cs typeface="ＭＳ Ｐゴシック" pitchFamily="34" charset="-128"/>
              </a:rPr>
              <a:t> un sensazione complessa di Dolore Percepito</a:t>
            </a:r>
            <a:endParaRPr lang="it-IT" sz="2800" smtClean="0">
              <a:cs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FontTx/>
              <a:buNone/>
            </a:pPr>
            <a:r>
              <a:rPr lang="it-IT" b="1" smtClean="0">
                <a:solidFill>
                  <a:srgbClr val="FF0000"/>
                </a:solidFill>
                <a:latin typeface="Tempus Sans ITC" pitchFamily="82" charset="0"/>
                <a:cs typeface="Arial" pitchFamily="34" charset="0"/>
              </a:rPr>
              <a:t>I meccanismi di difesa assolvono alcuni scopi:</a:t>
            </a:r>
          </a:p>
          <a:p>
            <a:pPr>
              <a:buFontTx/>
              <a:buNone/>
            </a:pPr>
            <a:endParaRPr lang="it-IT" b="1" smtClean="0">
              <a:solidFill>
                <a:srgbClr val="FF0000"/>
              </a:solidFill>
              <a:latin typeface="Tempus Sans ITC" pitchFamily="82" charset="0"/>
              <a:cs typeface="Arial" pitchFamily="34" charset="0"/>
            </a:endParaRPr>
          </a:p>
          <a:p>
            <a:r>
              <a:rPr lang="it-IT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Mantenere l</a:t>
            </a:r>
            <a:r>
              <a:rPr lang="ja-JP" altLang="it-IT" sz="3600" b="1" smtClean="0">
                <a:solidFill>
                  <a:schemeClr val="accent2"/>
                </a:solidFill>
                <a:cs typeface="Arial" pitchFamily="34" charset="0"/>
              </a:rPr>
              <a:t>’</a:t>
            </a:r>
            <a:r>
              <a:rPr lang="it-IT" altLang="ja-JP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equilibrio dell</a:t>
            </a:r>
            <a:r>
              <a:rPr lang="ja-JP" altLang="it-IT" sz="3600" b="1" smtClean="0">
                <a:solidFill>
                  <a:schemeClr val="accent2"/>
                </a:solidFill>
                <a:cs typeface="Arial" pitchFamily="34" charset="0"/>
              </a:rPr>
              <a:t>’</a:t>
            </a:r>
            <a:r>
              <a:rPr lang="it-IT" altLang="ja-JP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io di fronte a situazioni difficili: come rimarginare il dolore per la perdita di un oggetto amato? Come stimarsi ancora dopo un fallimento? Come gratificare se stessi nonostante le proibizioni e i divieti della società?...</a:t>
            </a:r>
          </a:p>
          <a:p>
            <a:endParaRPr lang="it-IT" sz="3600" smtClean="0">
              <a:solidFill>
                <a:schemeClr val="accent2"/>
              </a:solidFill>
              <a:latin typeface="Tempus Sans ITC" pitchFamily="8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r>
              <a:rPr lang="it-IT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Proteggere o restaurare </a:t>
            </a:r>
            <a:r>
              <a:rPr lang="it-IT" sz="3600" b="1" smtClean="0">
                <a:solidFill>
                  <a:srgbClr val="F700FF"/>
                </a:solidFill>
                <a:latin typeface="Tempus Sans ITC" pitchFamily="82" charset="0"/>
                <a:cs typeface="Arial" pitchFamily="34" charset="0"/>
              </a:rPr>
              <a:t>la stima di sé minacciata dalle forze pulsionali</a:t>
            </a:r>
            <a:r>
              <a:rPr lang="it-IT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: ho fatto una scelta di vita eppure continuo a sentire emozioni contrarie; sono disponibile agli altri, ma c</a:t>
            </a:r>
            <a:r>
              <a:rPr lang="ja-JP" altLang="it-IT" sz="3600" b="1" smtClean="0">
                <a:solidFill>
                  <a:schemeClr val="accent2"/>
                </a:solidFill>
                <a:cs typeface="Arial" pitchFamily="34" charset="0"/>
              </a:rPr>
              <a:t>’</a:t>
            </a:r>
            <a:r>
              <a:rPr lang="it-IT" altLang="ja-JP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è anche il rancore che mi disturba; mi piace vedermi forte, ma ogni tanto incontro la </a:t>
            </a:r>
            <a:r>
              <a:rPr lang="it-IT" altLang="ja-JP" sz="3600" b="1" smtClean="0">
                <a:solidFill>
                  <a:srgbClr val="F700FF"/>
                </a:solidFill>
                <a:latin typeface="Tempus Sans ITC" pitchFamily="82" charset="0"/>
                <a:cs typeface="Arial" pitchFamily="34" charset="0"/>
              </a:rPr>
              <a:t>paura </a:t>
            </a:r>
            <a:r>
              <a:rPr lang="it-IT" altLang="ja-JP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che non conferma l</a:t>
            </a:r>
            <a:r>
              <a:rPr lang="ja-JP" altLang="it-IT" sz="3600" b="1" smtClean="0">
                <a:solidFill>
                  <a:schemeClr val="accent2"/>
                </a:solidFill>
                <a:cs typeface="Arial" pitchFamily="34" charset="0"/>
              </a:rPr>
              <a:t>’</a:t>
            </a:r>
            <a:r>
              <a:rPr lang="it-IT" altLang="ja-JP" sz="3600" b="1" smtClean="0">
                <a:solidFill>
                  <a:schemeClr val="accent2"/>
                </a:solidFill>
                <a:latin typeface="Tempus Sans ITC" pitchFamily="82" charset="0"/>
                <a:cs typeface="Arial" pitchFamily="34" charset="0"/>
              </a:rPr>
              <a:t>immagine prestante che mi sono fatto di me…</a:t>
            </a:r>
            <a:endParaRPr lang="it-IT" sz="3600" b="1" smtClean="0">
              <a:solidFill>
                <a:schemeClr val="accent2"/>
              </a:solidFill>
              <a:latin typeface="Tempus Sans ITC" pitchFamily="8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eaLnBrk="1" hangingPunct="1">
              <a:defRPr/>
            </a:pPr>
            <a:r>
              <a:rPr lang="it-IT" sz="3600" smtClean="0">
                <a:solidFill>
                  <a:srgbClr val="FFCC00"/>
                </a:solidFill>
                <a:cs typeface="+mj-cs"/>
              </a:rPr>
              <a:t>Meccanismi di difesa</a:t>
            </a:r>
          </a:p>
        </p:txBody>
      </p:sp>
      <p:sp>
        <p:nvSpPr>
          <p:cNvPr id="87042" name="Text Box 5"/>
          <p:cNvSpPr txBox="1">
            <a:spLocks noChangeArrowheads="1"/>
          </p:cNvSpPr>
          <p:nvPr/>
        </p:nvSpPr>
        <p:spPr bwMode="auto">
          <a:xfrm>
            <a:off x="395288" y="1196975"/>
            <a:ext cx="8353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800"/>
              <a:t>“</a:t>
            </a:r>
            <a:r>
              <a:rPr lang="it-IT" sz="1800"/>
              <a:t> I meccanismi di difesa sono meccanismi </a:t>
            </a:r>
            <a:r>
              <a:rPr lang="it-IT" sz="1800">
                <a:solidFill>
                  <a:srgbClr val="ED00FF"/>
                </a:solidFill>
              </a:rPr>
              <a:t>diretti a preservare un senso di autostima di fronte a vergogna e vulnerabilità, a garantire un senso di sicurezza quando l</a:t>
            </a:r>
            <a:r>
              <a:rPr lang="it-IT" altLang="it-IT" sz="1800">
                <a:solidFill>
                  <a:srgbClr val="ED00FF"/>
                </a:solidFill>
              </a:rPr>
              <a:t>’</a:t>
            </a:r>
            <a:r>
              <a:rPr lang="it-IT" sz="1800">
                <a:solidFill>
                  <a:srgbClr val="ED00FF"/>
                </a:solidFill>
              </a:rPr>
              <a:t>individuo si sente gravamente minacciato da </a:t>
            </a:r>
            <a:r>
              <a:rPr lang="it-IT" sz="1800">
                <a:solidFill>
                  <a:srgbClr val="0000FF"/>
                </a:solidFill>
              </a:rPr>
              <a:t>abbandono o alti rischi </a:t>
            </a:r>
            <a:r>
              <a:rPr lang="it-IT" sz="1800">
                <a:solidFill>
                  <a:srgbClr val="ED00FF"/>
                </a:solidFill>
              </a:rPr>
              <a:t>e a proteggerlo nei confronti dei pericoli esterni</a:t>
            </a:r>
            <a:r>
              <a:rPr lang="it-IT" altLang="it-IT" sz="1800"/>
              <a:t>”</a:t>
            </a:r>
            <a:endParaRPr lang="it-IT" sz="1800"/>
          </a:p>
        </p:txBody>
      </p:sp>
      <p:sp>
        <p:nvSpPr>
          <p:cNvPr id="87043" name="Text Box 7"/>
          <p:cNvSpPr txBox="1">
            <a:spLocks noChangeArrowheads="1"/>
          </p:cNvSpPr>
          <p:nvPr/>
        </p:nvSpPr>
        <p:spPr bwMode="auto">
          <a:xfrm>
            <a:off x="504825" y="4581525"/>
            <a:ext cx="8135938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sz="1800"/>
              <a:t>I meccanismi di difesa non difendono semplicemente da un affetto o da un</a:t>
            </a:r>
            <a:r>
              <a:rPr lang="it-IT" altLang="it-IT" sz="1800"/>
              <a:t>’</a:t>
            </a:r>
            <a:r>
              <a:rPr lang="it-IT" sz="1800"/>
              <a:t>idea inaccettabile; </a:t>
            </a:r>
            <a:r>
              <a:rPr lang="it-IT" sz="1800">
                <a:solidFill>
                  <a:srgbClr val="0000FF"/>
                </a:solidFill>
              </a:rPr>
              <a:t>cambiano anche la relazione fra il Sé e l</a:t>
            </a:r>
            <a:r>
              <a:rPr lang="it-IT" altLang="it-IT" sz="1800">
                <a:solidFill>
                  <a:srgbClr val="0000FF"/>
                </a:solidFill>
              </a:rPr>
              <a:t>’</a:t>
            </a:r>
            <a:r>
              <a:rPr lang="it-IT" sz="1800">
                <a:solidFill>
                  <a:srgbClr val="0000FF"/>
                </a:solidFill>
              </a:rPr>
              <a:t>oggetto</a:t>
            </a:r>
            <a:r>
              <a:rPr lang="it-IT" sz="1800"/>
              <a:t>.</a:t>
            </a:r>
          </a:p>
          <a:p>
            <a:pPr eaLnBrk="1" hangingPunct="1">
              <a:spcBef>
                <a:spcPct val="50000"/>
              </a:spcBef>
            </a:pPr>
            <a:endParaRPr lang="it-IT" sz="1800"/>
          </a:p>
        </p:txBody>
      </p:sp>
      <p:sp>
        <p:nvSpPr>
          <p:cNvPr id="87044" name="Text Box 8"/>
          <p:cNvSpPr txBox="1">
            <a:spLocks noChangeArrowheads="1"/>
          </p:cNvSpPr>
          <p:nvPr/>
        </p:nvSpPr>
        <p:spPr bwMode="auto">
          <a:xfrm>
            <a:off x="6372225" y="3789363"/>
            <a:ext cx="2160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2000"/>
              <a:t>Gabbard, 2005</a:t>
            </a:r>
          </a:p>
        </p:txBody>
      </p:sp>
      <p:sp>
        <p:nvSpPr>
          <p:cNvPr id="87045" name="Text Box 9"/>
          <p:cNvSpPr txBox="1">
            <a:spLocks noChangeArrowheads="1"/>
          </p:cNvSpPr>
          <p:nvPr/>
        </p:nvSpPr>
        <p:spPr bwMode="auto">
          <a:xfrm>
            <a:off x="5364163" y="6237288"/>
            <a:ext cx="316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2000"/>
              <a:t>Vaillant e Vaillant, 1998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5" name="Group 28"/>
          <p:cNvGrpSpPr>
            <a:grpSpLocks/>
          </p:cNvGrpSpPr>
          <p:nvPr/>
        </p:nvGrpSpPr>
        <p:grpSpPr bwMode="auto">
          <a:xfrm>
            <a:off x="1241425" y="615950"/>
            <a:ext cx="6792913" cy="5164138"/>
            <a:chOff x="711" y="499"/>
            <a:chExt cx="4708" cy="4218"/>
          </a:xfrm>
        </p:grpSpPr>
        <p:sp>
          <p:nvSpPr>
            <p:cNvPr id="88108" name="Freeform 19"/>
            <p:cNvSpPr>
              <a:spLocks/>
            </p:cNvSpPr>
            <p:nvPr/>
          </p:nvSpPr>
          <p:spPr bwMode="auto">
            <a:xfrm>
              <a:off x="810" y="1769"/>
              <a:ext cx="483" cy="2370"/>
            </a:xfrm>
            <a:custGeom>
              <a:avLst/>
              <a:gdLst>
                <a:gd name="T0" fmla="*/ 0 w 552"/>
                <a:gd name="T1" fmla="*/ 0 h 3039"/>
                <a:gd name="T2" fmla="*/ 109 w 552"/>
                <a:gd name="T3" fmla="*/ 63 h 3039"/>
                <a:gd name="T4" fmla="*/ 150 w 552"/>
                <a:gd name="T5" fmla="*/ 130 h 3039"/>
                <a:gd name="T6" fmla="*/ 150 w 552"/>
                <a:gd name="T7" fmla="*/ 233 h 3039"/>
                <a:gd name="T8" fmla="*/ 55 w 552"/>
                <a:gd name="T9" fmla="*/ 324 h 30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039"/>
                <a:gd name="T17" fmla="*/ 552 w 552"/>
                <a:gd name="T18" fmla="*/ 3039 h 30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039">
                  <a:moveTo>
                    <a:pt x="0" y="0"/>
                  </a:moveTo>
                  <a:cubicBezTo>
                    <a:pt x="140" y="193"/>
                    <a:pt x="280" y="386"/>
                    <a:pt x="363" y="590"/>
                  </a:cubicBezTo>
                  <a:cubicBezTo>
                    <a:pt x="446" y="794"/>
                    <a:pt x="476" y="961"/>
                    <a:pt x="499" y="1225"/>
                  </a:cubicBezTo>
                  <a:cubicBezTo>
                    <a:pt x="522" y="1489"/>
                    <a:pt x="552" y="1875"/>
                    <a:pt x="499" y="2177"/>
                  </a:cubicBezTo>
                  <a:cubicBezTo>
                    <a:pt x="446" y="2479"/>
                    <a:pt x="314" y="2759"/>
                    <a:pt x="182" y="3039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88109" name="Freeform 20"/>
            <p:cNvSpPr>
              <a:spLocks/>
            </p:cNvSpPr>
            <p:nvPr/>
          </p:nvSpPr>
          <p:spPr bwMode="auto">
            <a:xfrm flipH="1">
              <a:off x="4848" y="1552"/>
              <a:ext cx="483" cy="2370"/>
            </a:xfrm>
            <a:custGeom>
              <a:avLst/>
              <a:gdLst>
                <a:gd name="T0" fmla="*/ 0 w 552"/>
                <a:gd name="T1" fmla="*/ 0 h 3039"/>
                <a:gd name="T2" fmla="*/ 109 w 552"/>
                <a:gd name="T3" fmla="*/ 63 h 3039"/>
                <a:gd name="T4" fmla="*/ 150 w 552"/>
                <a:gd name="T5" fmla="*/ 130 h 3039"/>
                <a:gd name="T6" fmla="*/ 150 w 552"/>
                <a:gd name="T7" fmla="*/ 233 h 3039"/>
                <a:gd name="T8" fmla="*/ 55 w 552"/>
                <a:gd name="T9" fmla="*/ 324 h 30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039"/>
                <a:gd name="T17" fmla="*/ 552 w 552"/>
                <a:gd name="T18" fmla="*/ 3039 h 30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039">
                  <a:moveTo>
                    <a:pt x="0" y="0"/>
                  </a:moveTo>
                  <a:cubicBezTo>
                    <a:pt x="140" y="193"/>
                    <a:pt x="280" y="386"/>
                    <a:pt x="363" y="590"/>
                  </a:cubicBezTo>
                  <a:cubicBezTo>
                    <a:pt x="446" y="794"/>
                    <a:pt x="476" y="961"/>
                    <a:pt x="499" y="1225"/>
                  </a:cubicBezTo>
                  <a:cubicBezTo>
                    <a:pt x="522" y="1489"/>
                    <a:pt x="552" y="1875"/>
                    <a:pt x="499" y="2177"/>
                  </a:cubicBezTo>
                  <a:cubicBezTo>
                    <a:pt x="446" y="2479"/>
                    <a:pt x="314" y="2759"/>
                    <a:pt x="182" y="3039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88110" name="Freeform 21"/>
            <p:cNvSpPr>
              <a:spLocks/>
            </p:cNvSpPr>
            <p:nvPr/>
          </p:nvSpPr>
          <p:spPr bwMode="auto">
            <a:xfrm rot="5216616" flipH="1">
              <a:off x="3190" y="2951"/>
              <a:ext cx="430" cy="2660"/>
            </a:xfrm>
            <a:custGeom>
              <a:avLst/>
              <a:gdLst>
                <a:gd name="T0" fmla="*/ 0 w 552"/>
                <a:gd name="T1" fmla="*/ 0 h 3039"/>
                <a:gd name="T2" fmla="*/ 38 w 552"/>
                <a:gd name="T3" fmla="*/ 179 h 3039"/>
                <a:gd name="T4" fmla="*/ 52 w 552"/>
                <a:gd name="T5" fmla="*/ 369 h 3039"/>
                <a:gd name="T6" fmla="*/ 52 w 552"/>
                <a:gd name="T7" fmla="*/ 656 h 3039"/>
                <a:gd name="T8" fmla="*/ 19 w 552"/>
                <a:gd name="T9" fmla="*/ 917 h 30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039"/>
                <a:gd name="T17" fmla="*/ 552 w 552"/>
                <a:gd name="T18" fmla="*/ 3039 h 30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039">
                  <a:moveTo>
                    <a:pt x="0" y="0"/>
                  </a:moveTo>
                  <a:cubicBezTo>
                    <a:pt x="140" y="193"/>
                    <a:pt x="280" y="386"/>
                    <a:pt x="363" y="590"/>
                  </a:cubicBezTo>
                  <a:cubicBezTo>
                    <a:pt x="446" y="794"/>
                    <a:pt x="476" y="961"/>
                    <a:pt x="499" y="1225"/>
                  </a:cubicBezTo>
                  <a:cubicBezTo>
                    <a:pt x="522" y="1489"/>
                    <a:pt x="552" y="1875"/>
                    <a:pt x="499" y="2177"/>
                  </a:cubicBezTo>
                  <a:cubicBezTo>
                    <a:pt x="446" y="2479"/>
                    <a:pt x="314" y="2759"/>
                    <a:pt x="182" y="3039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88111" name="Freeform 22"/>
            <p:cNvSpPr>
              <a:spLocks/>
            </p:cNvSpPr>
            <p:nvPr/>
          </p:nvSpPr>
          <p:spPr bwMode="auto">
            <a:xfrm>
              <a:off x="1137" y="499"/>
              <a:ext cx="3652" cy="790"/>
            </a:xfrm>
            <a:custGeom>
              <a:avLst/>
              <a:gdLst>
                <a:gd name="T0" fmla="*/ 0 w 4173"/>
                <a:gd name="T1" fmla="*/ 94 h 1014"/>
                <a:gd name="T2" fmla="*/ 123 w 4173"/>
                <a:gd name="T3" fmla="*/ 104 h 1014"/>
                <a:gd name="T4" fmla="*/ 383 w 4173"/>
                <a:gd name="T5" fmla="*/ 76 h 1014"/>
                <a:gd name="T6" fmla="*/ 464 w 4173"/>
                <a:gd name="T7" fmla="*/ 51 h 1014"/>
                <a:gd name="T8" fmla="*/ 506 w 4173"/>
                <a:gd name="T9" fmla="*/ 23 h 1014"/>
                <a:gd name="T10" fmla="*/ 563 w 4173"/>
                <a:gd name="T11" fmla="*/ 7 h 1014"/>
                <a:gd name="T12" fmla="*/ 707 w 4173"/>
                <a:gd name="T13" fmla="*/ 3 h 1014"/>
                <a:gd name="T14" fmla="*/ 804 w 4173"/>
                <a:gd name="T15" fmla="*/ 27 h 1014"/>
                <a:gd name="T16" fmla="*/ 862 w 4173"/>
                <a:gd name="T17" fmla="*/ 51 h 1014"/>
                <a:gd name="T18" fmla="*/ 942 w 4173"/>
                <a:gd name="T19" fmla="*/ 76 h 1014"/>
                <a:gd name="T20" fmla="*/ 1120 w 4173"/>
                <a:gd name="T21" fmla="*/ 100 h 1014"/>
                <a:gd name="T22" fmla="*/ 1257 w 4173"/>
                <a:gd name="T23" fmla="*/ 90 h 10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173"/>
                <a:gd name="T37" fmla="*/ 0 h 1014"/>
                <a:gd name="T38" fmla="*/ 4173 w 4173"/>
                <a:gd name="T39" fmla="*/ 1014 h 10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173" h="1014">
                  <a:moveTo>
                    <a:pt x="0" y="893"/>
                  </a:moveTo>
                  <a:cubicBezTo>
                    <a:pt x="98" y="953"/>
                    <a:pt x="196" y="1014"/>
                    <a:pt x="408" y="984"/>
                  </a:cubicBezTo>
                  <a:cubicBezTo>
                    <a:pt x="620" y="954"/>
                    <a:pt x="1081" y="794"/>
                    <a:pt x="1270" y="711"/>
                  </a:cubicBezTo>
                  <a:cubicBezTo>
                    <a:pt x="1459" y="628"/>
                    <a:pt x="1474" y="568"/>
                    <a:pt x="1542" y="485"/>
                  </a:cubicBezTo>
                  <a:cubicBezTo>
                    <a:pt x="1610" y="402"/>
                    <a:pt x="1623" y="282"/>
                    <a:pt x="1678" y="212"/>
                  </a:cubicBezTo>
                  <a:cubicBezTo>
                    <a:pt x="1733" y="142"/>
                    <a:pt x="1757" y="98"/>
                    <a:pt x="1869" y="68"/>
                  </a:cubicBezTo>
                  <a:cubicBezTo>
                    <a:pt x="1981" y="38"/>
                    <a:pt x="2215" y="0"/>
                    <a:pt x="2349" y="32"/>
                  </a:cubicBezTo>
                  <a:cubicBezTo>
                    <a:pt x="2483" y="64"/>
                    <a:pt x="2587" y="184"/>
                    <a:pt x="2673" y="260"/>
                  </a:cubicBezTo>
                  <a:cubicBezTo>
                    <a:pt x="2759" y="336"/>
                    <a:pt x="2789" y="413"/>
                    <a:pt x="2865" y="488"/>
                  </a:cubicBezTo>
                  <a:cubicBezTo>
                    <a:pt x="2941" y="563"/>
                    <a:pt x="2987" y="636"/>
                    <a:pt x="3130" y="711"/>
                  </a:cubicBezTo>
                  <a:cubicBezTo>
                    <a:pt x="3273" y="786"/>
                    <a:pt x="3546" y="915"/>
                    <a:pt x="3720" y="938"/>
                  </a:cubicBezTo>
                  <a:cubicBezTo>
                    <a:pt x="3894" y="961"/>
                    <a:pt x="4098" y="871"/>
                    <a:pt x="4173" y="848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88112" name="Freeform 24"/>
            <p:cNvSpPr>
              <a:spLocks/>
            </p:cNvSpPr>
            <p:nvPr/>
          </p:nvSpPr>
          <p:spPr bwMode="auto">
            <a:xfrm>
              <a:off x="711" y="1139"/>
              <a:ext cx="423" cy="642"/>
            </a:xfrm>
            <a:custGeom>
              <a:avLst/>
              <a:gdLst>
                <a:gd name="T0" fmla="*/ 105 w 423"/>
                <a:gd name="T1" fmla="*/ 642 h 642"/>
                <a:gd name="T2" fmla="*/ 60 w 423"/>
                <a:gd name="T3" fmla="*/ 551 h 642"/>
                <a:gd name="T4" fmla="*/ 15 w 423"/>
                <a:gd name="T5" fmla="*/ 369 h 642"/>
                <a:gd name="T6" fmla="*/ 15 w 423"/>
                <a:gd name="T7" fmla="*/ 233 h 642"/>
                <a:gd name="T8" fmla="*/ 105 w 423"/>
                <a:gd name="T9" fmla="*/ 52 h 642"/>
                <a:gd name="T10" fmla="*/ 196 w 423"/>
                <a:gd name="T11" fmla="*/ 7 h 642"/>
                <a:gd name="T12" fmla="*/ 287 w 423"/>
                <a:gd name="T13" fmla="*/ 7 h 642"/>
                <a:gd name="T14" fmla="*/ 423 w 423"/>
                <a:gd name="T15" fmla="*/ 52 h 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23"/>
                <a:gd name="T25" fmla="*/ 0 h 642"/>
                <a:gd name="T26" fmla="*/ 423 w 423"/>
                <a:gd name="T27" fmla="*/ 642 h 6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23" h="642">
                  <a:moveTo>
                    <a:pt x="105" y="642"/>
                  </a:moveTo>
                  <a:cubicBezTo>
                    <a:pt x="90" y="619"/>
                    <a:pt x="75" y="597"/>
                    <a:pt x="60" y="551"/>
                  </a:cubicBezTo>
                  <a:cubicBezTo>
                    <a:pt x="45" y="505"/>
                    <a:pt x="22" y="422"/>
                    <a:pt x="15" y="369"/>
                  </a:cubicBezTo>
                  <a:cubicBezTo>
                    <a:pt x="8" y="316"/>
                    <a:pt x="0" y="286"/>
                    <a:pt x="15" y="233"/>
                  </a:cubicBezTo>
                  <a:cubicBezTo>
                    <a:pt x="30" y="180"/>
                    <a:pt x="75" y="90"/>
                    <a:pt x="105" y="52"/>
                  </a:cubicBezTo>
                  <a:cubicBezTo>
                    <a:pt x="135" y="14"/>
                    <a:pt x="166" y="14"/>
                    <a:pt x="196" y="7"/>
                  </a:cubicBezTo>
                  <a:cubicBezTo>
                    <a:pt x="226" y="0"/>
                    <a:pt x="249" y="0"/>
                    <a:pt x="287" y="7"/>
                  </a:cubicBezTo>
                  <a:cubicBezTo>
                    <a:pt x="325" y="14"/>
                    <a:pt x="374" y="33"/>
                    <a:pt x="423" y="52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88113" name="Freeform 25"/>
            <p:cNvSpPr>
              <a:spLocks/>
            </p:cNvSpPr>
            <p:nvPr/>
          </p:nvSpPr>
          <p:spPr bwMode="auto">
            <a:xfrm rot="5853757">
              <a:off x="4886" y="982"/>
              <a:ext cx="423" cy="642"/>
            </a:xfrm>
            <a:custGeom>
              <a:avLst/>
              <a:gdLst>
                <a:gd name="T0" fmla="*/ 105 w 423"/>
                <a:gd name="T1" fmla="*/ 642 h 642"/>
                <a:gd name="T2" fmla="*/ 60 w 423"/>
                <a:gd name="T3" fmla="*/ 551 h 642"/>
                <a:gd name="T4" fmla="*/ 15 w 423"/>
                <a:gd name="T5" fmla="*/ 369 h 642"/>
                <a:gd name="T6" fmla="*/ 15 w 423"/>
                <a:gd name="T7" fmla="*/ 233 h 642"/>
                <a:gd name="T8" fmla="*/ 105 w 423"/>
                <a:gd name="T9" fmla="*/ 52 h 642"/>
                <a:gd name="T10" fmla="*/ 196 w 423"/>
                <a:gd name="T11" fmla="*/ 7 h 642"/>
                <a:gd name="T12" fmla="*/ 287 w 423"/>
                <a:gd name="T13" fmla="*/ 7 h 642"/>
                <a:gd name="T14" fmla="*/ 423 w 423"/>
                <a:gd name="T15" fmla="*/ 52 h 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23"/>
                <a:gd name="T25" fmla="*/ 0 h 642"/>
                <a:gd name="T26" fmla="*/ 423 w 423"/>
                <a:gd name="T27" fmla="*/ 642 h 6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23" h="642">
                  <a:moveTo>
                    <a:pt x="105" y="642"/>
                  </a:moveTo>
                  <a:cubicBezTo>
                    <a:pt x="90" y="619"/>
                    <a:pt x="75" y="597"/>
                    <a:pt x="60" y="551"/>
                  </a:cubicBezTo>
                  <a:cubicBezTo>
                    <a:pt x="45" y="505"/>
                    <a:pt x="22" y="422"/>
                    <a:pt x="15" y="369"/>
                  </a:cubicBezTo>
                  <a:cubicBezTo>
                    <a:pt x="8" y="316"/>
                    <a:pt x="0" y="286"/>
                    <a:pt x="15" y="233"/>
                  </a:cubicBezTo>
                  <a:cubicBezTo>
                    <a:pt x="30" y="180"/>
                    <a:pt x="75" y="90"/>
                    <a:pt x="105" y="52"/>
                  </a:cubicBezTo>
                  <a:cubicBezTo>
                    <a:pt x="135" y="14"/>
                    <a:pt x="166" y="14"/>
                    <a:pt x="196" y="7"/>
                  </a:cubicBezTo>
                  <a:cubicBezTo>
                    <a:pt x="226" y="0"/>
                    <a:pt x="249" y="0"/>
                    <a:pt x="287" y="7"/>
                  </a:cubicBezTo>
                  <a:cubicBezTo>
                    <a:pt x="325" y="14"/>
                    <a:pt x="374" y="33"/>
                    <a:pt x="423" y="52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88114" name="Freeform 26"/>
            <p:cNvSpPr>
              <a:spLocks/>
            </p:cNvSpPr>
            <p:nvPr/>
          </p:nvSpPr>
          <p:spPr bwMode="auto">
            <a:xfrm rot="-10359129">
              <a:off x="4799" y="3878"/>
              <a:ext cx="423" cy="642"/>
            </a:xfrm>
            <a:custGeom>
              <a:avLst/>
              <a:gdLst>
                <a:gd name="T0" fmla="*/ 105 w 423"/>
                <a:gd name="T1" fmla="*/ 642 h 642"/>
                <a:gd name="T2" fmla="*/ 60 w 423"/>
                <a:gd name="T3" fmla="*/ 551 h 642"/>
                <a:gd name="T4" fmla="*/ 15 w 423"/>
                <a:gd name="T5" fmla="*/ 369 h 642"/>
                <a:gd name="T6" fmla="*/ 15 w 423"/>
                <a:gd name="T7" fmla="*/ 233 h 642"/>
                <a:gd name="T8" fmla="*/ 105 w 423"/>
                <a:gd name="T9" fmla="*/ 52 h 642"/>
                <a:gd name="T10" fmla="*/ 196 w 423"/>
                <a:gd name="T11" fmla="*/ 7 h 642"/>
                <a:gd name="T12" fmla="*/ 287 w 423"/>
                <a:gd name="T13" fmla="*/ 7 h 642"/>
                <a:gd name="T14" fmla="*/ 423 w 423"/>
                <a:gd name="T15" fmla="*/ 52 h 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23"/>
                <a:gd name="T25" fmla="*/ 0 h 642"/>
                <a:gd name="T26" fmla="*/ 423 w 423"/>
                <a:gd name="T27" fmla="*/ 642 h 6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23" h="642">
                  <a:moveTo>
                    <a:pt x="105" y="642"/>
                  </a:moveTo>
                  <a:cubicBezTo>
                    <a:pt x="90" y="619"/>
                    <a:pt x="75" y="597"/>
                    <a:pt x="60" y="551"/>
                  </a:cubicBezTo>
                  <a:cubicBezTo>
                    <a:pt x="45" y="505"/>
                    <a:pt x="22" y="422"/>
                    <a:pt x="15" y="369"/>
                  </a:cubicBezTo>
                  <a:cubicBezTo>
                    <a:pt x="8" y="316"/>
                    <a:pt x="0" y="286"/>
                    <a:pt x="15" y="233"/>
                  </a:cubicBezTo>
                  <a:cubicBezTo>
                    <a:pt x="30" y="180"/>
                    <a:pt x="75" y="90"/>
                    <a:pt x="105" y="52"/>
                  </a:cubicBezTo>
                  <a:cubicBezTo>
                    <a:pt x="135" y="14"/>
                    <a:pt x="166" y="14"/>
                    <a:pt x="196" y="7"/>
                  </a:cubicBezTo>
                  <a:cubicBezTo>
                    <a:pt x="226" y="0"/>
                    <a:pt x="249" y="0"/>
                    <a:pt x="287" y="7"/>
                  </a:cubicBezTo>
                  <a:cubicBezTo>
                    <a:pt x="325" y="14"/>
                    <a:pt x="374" y="33"/>
                    <a:pt x="423" y="52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88115" name="Freeform 27"/>
            <p:cNvSpPr>
              <a:spLocks/>
            </p:cNvSpPr>
            <p:nvPr/>
          </p:nvSpPr>
          <p:spPr bwMode="auto">
            <a:xfrm>
              <a:off x="847" y="4158"/>
              <a:ext cx="1229" cy="559"/>
            </a:xfrm>
            <a:custGeom>
              <a:avLst/>
              <a:gdLst>
                <a:gd name="T0" fmla="*/ 1229 w 1229"/>
                <a:gd name="T1" fmla="*/ 268 h 559"/>
                <a:gd name="T2" fmla="*/ 1061 w 1229"/>
                <a:gd name="T3" fmla="*/ 354 h 559"/>
                <a:gd name="T4" fmla="*/ 785 w 1229"/>
                <a:gd name="T5" fmla="*/ 474 h 559"/>
                <a:gd name="T6" fmla="*/ 533 w 1229"/>
                <a:gd name="T7" fmla="*/ 558 h 559"/>
                <a:gd name="T8" fmla="*/ 143 w 1229"/>
                <a:gd name="T9" fmla="*/ 480 h 559"/>
                <a:gd name="T10" fmla="*/ 17 w 1229"/>
                <a:gd name="T11" fmla="*/ 252 h 559"/>
                <a:gd name="T12" fmla="*/ 40 w 1229"/>
                <a:gd name="T13" fmla="*/ 144 h 559"/>
                <a:gd name="T14" fmla="*/ 117 w 1229"/>
                <a:gd name="T15" fmla="*/ 0 h 5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29"/>
                <a:gd name="T25" fmla="*/ 0 h 559"/>
                <a:gd name="T26" fmla="*/ 1229 w 1229"/>
                <a:gd name="T27" fmla="*/ 559 h 5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29" h="559">
                  <a:moveTo>
                    <a:pt x="1229" y="268"/>
                  </a:moveTo>
                  <a:cubicBezTo>
                    <a:pt x="1201" y="282"/>
                    <a:pt x="1135" y="320"/>
                    <a:pt x="1061" y="354"/>
                  </a:cubicBezTo>
                  <a:cubicBezTo>
                    <a:pt x="987" y="388"/>
                    <a:pt x="873" y="440"/>
                    <a:pt x="785" y="474"/>
                  </a:cubicBezTo>
                  <a:cubicBezTo>
                    <a:pt x="697" y="508"/>
                    <a:pt x="640" y="557"/>
                    <a:pt x="533" y="558"/>
                  </a:cubicBezTo>
                  <a:cubicBezTo>
                    <a:pt x="426" y="559"/>
                    <a:pt x="229" y="531"/>
                    <a:pt x="143" y="480"/>
                  </a:cubicBezTo>
                  <a:cubicBezTo>
                    <a:pt x="57" y="429"/>
                    <a:pt x="34" y="308"/>
                    <a:pt x="17" y="252"/>
                  </a:cubicBezTo>
                  <a:cubicBezTo>
                    <a:pt x="0" y="196"/>
                    <a:pt x="23" y="186"/>
                    <a:pt x="40" y="144"/>
                  </a:cubicBezTo>
                  <a:cubicBezTo>
                    <a:pt x="57" y="102"/>
                    <a:pt x="83" y="52"/>
                    <a:pt x="117" y="0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99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flatTx/>
            </a:bodyPr>
            <a:lstStyle/>
            <a:p>
              <a:endParaRPr lang="it-IT"/>
            </a:p>
          </p:txBody>
        </p:sp>
      </p:grpSp>
      <p:sp>
        <p:nvSpPr>
          <p:cNvPr id="88066" name="Oval 29"/>
          <p:cNvSpPr>
            <a:spLocks noChangeArrowheads="1"/>
          </p:cNvSpPr>
          <p:nvPr/>
        </p:nvSpPr>
        <p:spPr bwMode="auto">
          <a:xfrm>
            <a:off x="1566863" y="1636713"/>
            <a:ext cx="1503362" cy="1008062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67" name="WordArt 30"/>
          <p:cNvSpPr>
            <a:spLocks noChangeArrowheads="1" noChangeShapeType="1" noTextEdit="1"/>
          </p:cNvSpPr>
          <p:nvPr/>
        </p:nvSpPr>
        <p:spPr bwMode="auto">
          <a:xfrm>
            <a:off x="1893888" y="1751013"/>
            <a:ext cx="849312" cy="3365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9834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RIFLESSIONE</a:t>
            </a:r>
          </a:p>
        </p:txBody>
      </p:sp>
      <p:sp>
        <p:nvSpPr>
          <p:cNvPr id="88068" name="Oval 31"/>
          <p:cNvSpPr>
            <a:spLocks noChangeArrowheads="1"/>
          </p:cNvSpPr>
          <p:nvPr/>
        </p:nvSpPr>
        <p:spPr bwMode="auto">
          <a:xfrm>
            <a:off x="1763713" y="1898650"/>
            <a:ext cx="1174750" cy="503238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69" name="WordArt 32"/>
          <p:cNvSpPr>
            <a:spLocks noChangeArrowheads="1" noChangeShapeType="1" noTextEdit="1"/>
          </p:cNvSpPr>
          <p:nvPr/>
        </p:nvSpPr>
        <p:spPr bwMode="auto">
          <a:xfrm>
            <a:off x="2017713" y="2001838"/>
            <a:ext cx="687387" cy="282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IDEA</a:t>
            </a:r>
          </a:p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ALTO</a:t>
            </a:r>
          </a:p>
        </p:txBody>
      </p:sp>
      <p:sp>
        <p:nvSpPr>
          <p:cNvPr id="88070" name="Oval 34"/>
          <p:cNvSpPr>
            <a:spLocks noChangeArrowheads="1"/>
          </p:cNvSpPr>
          <p:nvPr/>
        </p:nvSpPr>
        <p:spPr bwMode="auto">
          <a:xfrm>
            <a:off x="587375" y="69850"/>
            <a:ext cx="3265488" cy="1119188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71" name="Text Box 35"/>
          <p:cNvSpPr txBox="1">
            <a:spLocks noChangeArrowheads="1"/>
          </p:cNvSpPr>
          <p:nvPr/>
        </p:nvSpPr>
        <p:spPr bwMode="auto">
          <a:xfrm>
            <a:off x="1349375" y="123825"/>
            <a:ext cx="2246313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800" b="1" u="sng">
                <a:solidFill>
                  <a:srgbClr val="000099"/>
                </a:solidFill>
                <a:latin typeface="Verdana" pitchFamily="34" charset="0"/>
              </a:rPr>
              <a:t>IDEE A CONFRONTO</a:t>
            </a:r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IDEA=SUPREMO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IDEA=SOMMO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IDEA=EMINENTE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IDEA=ALTO (</a:t>
            </a:r>
            <a:r>
              <a:rPr lang="it-IT" sz="700" b="1">
                <a:solidFill>
                  <a:srgbClr val="000099"/>
                </a:solidFill>
                <a:latin typeface="Verdana" pitchFamily="34" charset="0"/>
              </a:rPr>
              <a:t>FISICO UMANO STATURA)</a:t>
            </a:r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IDEA=BASSO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IDEA=MEDIO</a:t>
            </a:r>
          </a:p>
        </p:txBody>
      </p:sp>
      <p:sp>
        <p:nvSpPr>
          <p:cNvPr id="88072" name="Oval 36"/>
          <p:cNvSpPr>
            <a:spLocks noChangeArrowheads="1"/>
          </p:cNvSpPr>
          <p:nvPr/>
        </p:nvSpPr>
        <p:spPr bwMode="auto">
          <a:xfrm>
            <a:off x="3852863" y="798513"/>
            <a:ext cx="1503362" cy="1008062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73" name="WordArt 37"/>
          <p:cNvSpPr>
            <a:spLocks noChangeArrowheads="1" noChangeShapeType="1" noTextEdit="1"/>
          </p:cNvSpPr>
          <p:nvPr/>
        </p:nvSpPr>
        <p:spPr bwMode="auto">
          <a:xfrm>
            <a:off x="4179888" y="911225"/>
            <a:ext cx="849312" cy="33813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97852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RIFLESSIONE</a:t>
            </a:r>
          </a:p>
        </p:txBody>
      </p:sp>
      <p:sp>
        <p:nvSpPr>
          <p:cNvPr id="88074" name="Oval 38"/>
          <p:cNvSpPr>
            <a:spLocks noChangeArrowheads="1"/>
          </p:cNvSpPr>
          <p:nvPr/>
        </p:nvSpPr>
        <p:spPr bwMode="auto">
          <a:xfrm>
            <a:off x="4051300" y="1060450"/>
            <a:ext cx="1174750" cy="503238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75" name="WordArt 39"/>
          <p:cNvSpPr>
            <a:spLocks noChangeArrowheads="1" noChangeShapeType="1" noTextEdit="1"/>
          </p:cNvSpPr>
          <p:nvPr/>
        </p:nvSpPr>
        <p:spPr bwMode="auto">
          <a:xfrm>
            <a:off x="4244975" y="1144588"/>
            <a:ext cx="784225" cy="279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IDEA</a:t>
            </a:r>
          </a:p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ELEGANTE</a:t>
            </a:r>
          </a:p>
        </p:txBody>
      </p:sp>
      <p:sp>
        <p:nvSpPr>
          <p:cNvPr id="88076" name="Oval 40"/>
          <p:cNvSpPr>
            <a:spLocks noChangeArrowheads="1"/>
          </p:cNvSpPr>
          <p:nvPr/>
        </p:nvSpPr>
        <p:spPr bwMode="auto">
          <a:xfrm>
            <a:off x="6073775" y="1554163"/>
            <a:ext cx="1503363" cy="1008062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77" name="WordArt 41"/>
          <p:cNvSpPr>
            <a:spLocks noChangeArrowheads="1" noChangeShapeType="1" noTextEdit="1"/>
          </p:cNvSpPr>
          <p:nvPr/>
        </p:nvSpPr>
        <p:spPr bwMode="auto">
          <a:xfrm>
            <a:off x="6400800" y="1668463"/>
            <a:ext cx="849313" cy="3365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9834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RIFLESSIONE</a:t>
            </a:r>
          </a:p>
        </p:txBody>
      </p:sp>
      <p:sp>
        <p:nvSpPr>
          <p:cNvPr id="88078" name="Oval 42"/>
          <p:cNvSpPr>
            <a:spLocks noChangeArrowheads="1"/>
          </p:cNvSpPr>
          <p:nvPr/>
        </p:nvSpPr>
        <p:spPr bwMode="auto">
          <a:xfrm>
            <a:off x="6270625" y="1816100"/>
            <a:ext cx="1176338" cy="503238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79" name="WordArt 43"/>
          <p:cNvSpPr>
            <a:spLocks noChangeArrowheads="1" noChangeShapeType="1" noTextEdit="1"/>
          </p:cNvSpPr>
          <p:nvPr/>
        </p:nvSpPr>
        <p:spPr bwMode="auto">
          <a:xfrm>
            <a:off x="6519863" y="1908175"/>
            <a:ext cx="666750" cy="290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IDEA</a:t>
            </a:r>
          </a:p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COLTO</a:t>
            </a:r>
          </a:p>
        </p:txBody>
      </p:sp>
      <p:sp>
        <p:nvSpPr>
          <p:cNvPr id="88080" name="Oval 44"/>
          <p:cNvSpPr>
            <a:spLocks noChangeArrowheads="1"/>
          </p:cNvSpPr>
          <p:nvPr/>
        </p:nvSpPr>
        <p:spPr bwMode="auto">
          <a:xfrm>
            <a:off x="1763713" y="4548188"/>
            <a:ext cx="1503362" cy="1008062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81" name="WordArt 45"/>
          <p:cNvSpPr>
            <a:spLocks noChangeArrowheads="1" noChangeShapeType="1" noTextEdit="1"/>
          </p:cNvSpPr>
          <p:nvPr/>
        </p:nvSpPr>
        <p:spPr bwMode="auto">
          <a:xfrm>
            <a:off x="2090738" y="4662488"/>
            <a:ext cx="849312" cy="3365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9834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RIFLESSIONE</a:t>
            </a:r>
          </a:p>
        </p:txBody>
      </p:sp>
      <p:sp>
        <p:nvSpPr>
          <p:cNvPr id="88082" name="Oval 46"/>
          <p:cNvSpPr>
            <a:spLocks noChangeArrowheads="1"/>
          </p:cNvSpPr>
          <p:nvPr/>
        </p:nvSpPr>
        <p:spPr bwMode="auto">
          <a:xfrm>
            <a:off x="1960563" y="4808538"/>
            <a:ext cx="1176337" cy="504825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83" name="WordArt 47"/>
          <p:cNvSpPr>
            <a:spLocks noChangeArrowheads="1" noChangeShapeType="1" noTextEdit="1"/>
          </p:cNvSpPr>
          <p:nvPr/>
        </p:nvSpPr>
        <p:spPr bwMode="auto">
          <a:xfrm>
            <a:off x="2179638" y="4884738"/>
            <a:ext cx="801687" cy="282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IDEA</a:t>
            </a:r>
          </a:p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EDUCATO</a:t>
            </a:r>
          </a:p>
        </p:txBody>
      </p:sp>
      <p:sp>
        <p:nvSpPr>
          <p:cNvPr id="88084" name="Oval 48"/>
          <p:cNvSpPr>
            <a:spLocks noChangeArrowheads="1"/>
          </p:cNvSpPr>
          <p:nvPr/>
        </p:nvSpPr>
        <p:spPr bwMode="auto">
          <a:xfrm>
            <a:off x="5943600" y="4098925"/>
            <a:ext cx="1503363" cy="1008063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85" name="WordArt 49"/>
          <p:cNvSpPr>
            <a:spLocks noChangeArrowheads="1" noChangeShapeType="1" noTextEdit="1"/>
          </p:cNvSpPr>
          <p:nvPr/>
        </p:nvSpPr>
        <p:spPr bwMode="auto">
          <a:xfrm>
            <a:off x="6269038" y="4213225"/>
            <a:ext cx="850900" cy="3365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98524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RIFLESSIONE</a:t>
            </a:r>
          </a:p>
        </p:txBody>
      </p:sp>
      <p:sp>
        <p:nvSpPr>
          <p:cNvPr id="88086" name="Oval 50"/>
          <p:cNvSpPr>
            <a:spLocks noChangeArrowheads="1"/>
          </p:cNvSpPr>
          <p:nvPr/>
        </p:nvSpPr>
        <p:spPr bwMode="auto">
          <a:xfrm>
            <a:off x="6140450" y="4362450"/>
            <a:ext cx="1174750" cy="501650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87" name="WordArt 51"/>
          <p:cNvSpPr>
            <a:spLocks noChangeArrowheads="1" noChangeShapeType="1" noTextEdit="1"/>
          </p:cNvSpPr>
          <p:nvPr/>
        </p:nvSpPr>
        <p:spPr bwMode="auto">
          <a:xfrm>
            <a:off x="6251575" y="4427538"/>
            <a:ext cx="977900" cy="280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IDEA</a:t>
            </a:r>
          </a:p>
          <a:p>
            <a:r>
              <a:rPr lang="it-IT" sz="20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AMMOGLIATO</a:t>
            </a:r>
          </a:p>
        </p:txBody>
      </p:sp>
      <p:sp>
        <p:nvSpPr>
          <p:cNvPr id="351284" name="Oval 52"/>
          <p:cNvSpPr>
            <a:spLocks noChangeArrowheads="1"/>
          </p:cNvSpPr>
          <p:nvPr/>
        </p:nvSpPr>
        <p:spPr bwMode="auto">
          <a:xfrm>
            <a:off x="3265488" y="2701925"/>
            <a:ext cx="2808287" cy="1176338"/>
          </a:xfrm>
          <a:prstGeom prst="ellipse">
            <a:avLst/>
          </a:prstGeom>
          <a:noFill/>
          <a:ln w="38100">
            <a:solidFill>
              <a:srgbClr val="FF9933"/>
            </a:solidFill>
            <a:prstDash val="lgDash"/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pPr>
              <a:defRPr/>
            </a:pPr>
            <a:endParaRPr lang="it-IT">
              <a:ea typeface="+mn-ea"/>
              <a:cs typeface="ＭＳ Ｐゴシック" charset="0"/>
            </a:endParaRPr>
          </a:p>
        </p:txBody>
      </p:sp>
      <p:sp>
        <p:nvSpPr>
          <p:cNvPr id="88089" name="WordArt 53"/>
          <p:cNvSpPr>
            <a:spLocks noChangeArrowheads="1" noChangeShapeType="1" noTextEdit="1"/>
          </p:cNvSpPr>
          <p:nvPr/>
        </p:nvSpPr>
        <p:spPr bwMode="auto">
          <a:xfrm>
            <a:off x="3763963" y="2928938"/>
            <a:ext cx="1917700" cy="836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CONCETTO</a:t>
            </a:r>
          </a:p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DI</a:t>
            </a:r>
          </a:p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99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E.U.X</a:t>
            </a:r>
          </a:p>
        </p:txBody>
      </p:sp>
      <p:sp>
        <p:nvSpPr>
          <p:cNvPr id="88090" name="AutoShape 54"/>
          <p:cNvSpPr>
            <a:spLocks noChangeArrowheads="1"/>
          </p:cNvSpPr>
          <p:nvPr/>
        </p:nvSpPr>
        <p:spPr bwMode="auto">
          <a:xfrm rot="2723873">
            <a:off x="2751932" y="2309019"/>
            <a:ext cx="700087" cy="587375"/>
          </a:xfrm>
          <a:prstGeom prst="rightArrow">
            <a:avLst>
              <a:gd name="adj1" fmla="val 50000"/>
              <a:gd name="adj2" fmla="val 36182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091" name="AutoShape 55"/>
          <p:cNvSpPr>
            <a:spLocks noChangeArrowheads="1"/>
          </p:cNvSpPr>
          <p:nvPr/>
        </p:nvSpPr>
        <p:spPr bwMode="auto">
          <a:xfrm rot="-3047120">
            <a:off x="2873375" y="3905250"/>
            <a:ext cx="981075" cy="587375"/>
          </a:xfrm>
          <a:prstGeom prst="rightArrow">
            <a:avLst>
              <a:gd name="adj1" fmla="val 50000"/>
              <a:gd name="adj2" fmla="val 50704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092" name="AutoShape 56"/>
          <p:cNvSpPr>
            <a:spLocks noChangeArrowheads="1"/>
          </p:cNvSpPr>
          <p:nvPr/>
        </p:nvSpPr>
        <p:spPr bwMode="auto">
          <a:xfrm rot="5400000">
            <a:off x="4180682" y="1834356"/>
            <a:ext cx="979488" cy="587375"/>
          </a:xfrm>
          <a:prstGeom prst="rightArrow">
            <a:avLst>
              <a:gd name="adj1" fmla="val 50000"/>
              <a:gd name="adj2" fmla="val 50622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093" name="AutoShape 57"/>
          <p:cNvSpPr>
            <a:spLocks noChangeArrowheads="1"/>
          </p:cNvSpPr>
          <p:nvPr/>
        </p:nvSpPr>
        <p:spPr bwMode="auto">
          <a:xfrm rot="-8126674">
            <a:off x="5584825" y="3709988"/>
            <a:ext cx="815975" cy="503237"/>
          </a:xfrm>
          <a:prstGeom prst="rightArrow">
            <a:avLst>
              <a:gd name="adj1" fmla="val 50000"/>
              <a:gd name="adj2" fmla="val 33382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094" name="AutoShape 58"/>
          <p:cNvSpPr>
            <a:spLocks noChangeArrowheads="1"/>
          </p:cNvSpPr>
          <p:nvPr/>
        </p:nvSpPr>
        <p:spPr bwMode="auto">
          <a:xfrm rot="7784615">
            <a:off x="5894388" y="2330450"/>
            <a:ext cx="644525" cy="587375"/>
          </a:xfrm>
          <a:prstGeom prst="rightArrow">
            <a:avLst>
              <a:gd name="adj1" fmla="val 50000"/>
              <a:gd name="adj2" fmla="val 3331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095" name="Text Box 59"/>
          <p:cNvSpPr txBox="1">
            <a:spLocks noChangeArrowheads="1"/>
          </p:cNvSpPr>
          <p:nvPr/>
        </p:nvSpPr>
        <p:spPr bwMode="auto">
          <a:xfrm>
            <a:off x="5903913" y="14288"/>
            <a:ext cx="13335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800" b="1" u="sng">
                <a:solidFill>
                  <a:srgbClr val="000099"/>
                </a:solidFill>
                <a:latin typeface="Verdana" pitchFamily="34" charset="0"/>
              </a:rPr>
              <a:t>IDEE A CONFRONTO</a:t>
            </a:r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IDEA=ELEGANTE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IDEA=SPORCO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IDEA=SDRUCITO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IDEA=TRASANDATO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IDEA=ROZZO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IDEA=SCIATTO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IDEA=CIALTRONE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IDEA=STRACCIONE</a:t>
            </a:r>
          </a:p>
        </p:txBody>
      </p:sp>
      <p:sp>
        <p:nvSpPr>
          <p:cNvPr id="88096" name="Oval 60"/>
          <p:cNvSpPr>
            <a:spLocks noChangeArrowheads="1"/>
          </p:cNvSpPr>
          <p:nvPr/>
        </p:nvSpPr>
        <p:spPr bwMode="auto">
          <a:xfrm>
            <a:off x="5486400" y="-96838"/>
            <a:ext cx="2351088" cy="1454151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097" name="AutoShape 61"/>
          <p:cNvSpPr>
            <a:spLocks noChangeArrowheads="1"/>
          </p:cNvSpPr>
          <p:nvPr/>
        </p:nvSpPr>
        <p:spPr bwMode="auto">
          <a:xfrm rot="9888521">
            <a:off x="5308600" y="1231900"/>
            <a:ext cx="571500" cy="503238"/>
          </a:xfrm>
          <a:prstGeom prst="rightArrow">
            <a:avLst>
              <a:gd name="adj1" fmla="val 50000"/>
              <a:gd name="adj2" fmla="val 25037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098" name="AutoShape 62"/>
          <p:cNvSpPr>
            <a:spLocks noChangeArrowheads="1"/>
          </p:cNvSpPr>
          <p:nvPr/>
        </p:nvSpPr>
        <p:spPr bwMode="auto">
          <a:xfrm rot="5704647">
            <a:off x="2254250" y="1049338"/>
            <a:ext cx="644525" cy="587375"/>
          </a:xfrm>
          <a:prstGeom prst="rightArrow">
            <a:avLst>
              <a:gd name="adj1" fmla="val 50000"/>
              <a:gd name="adj2" fmla="val 3331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099" name="Text Box 63"/>
          <p:cNvSpPr txBox="1">
            <a:spLocks noChangeArrowheads="1"/>
          </p:cNvSpPr>
          <p:nvPr/>
        </p:nvSpPr>
        <p:spPr bwMode="auto">
          <a:xfrm>
            <a:off x="7529513" y="2589213"/>
            <a:ext cx="13747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800" b="1" u="sng">
                <a:solidFill>
                  <a:srgbClr val="000099"/>
                </a:solidFill>
                <a:latin typeface="Verdana" pitchFamily="34" charset="0"/>
              </a:rPr>
              <a:t>IDEE A CONFRONTO</a:t>
            </a:r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IDEA=COLTO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IDEA=ISTRUITO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IDEA=ERUDITO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IDEA=DOTTO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IDEA=IGNORANTE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IDEA=VILLANO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IDEA=CETO SOCIALE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IDEA=EDUCATO</a:t>
            </a:r>
          </a:p>
        </p:txBody>
      </p:sp>
      <p:sp>
        <p:nvSpPr>
          <p:cNvPr id="88100" name="Oval 64"/>
          <p:cNvSpPr>
            <a:spLocks noChangeArrowheads="1"/>
          </p:cNvSpPr>
          <p:nvPr/>
        </p:nvSpPr>
        <p:spPr bwMode="auto">
          <a:xfrm rot="5779102">
            <a:off x="7323138" y="2374900"/>
            <a:ext cx="1863725" cy="16986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101" name="AutoShape 65"/>
          <p:cNvSpPr>
            <a:spLocks noChangeArrowheads="1"/>
          </p:cNvSpPr>
          <p:nvPr/>
        </p:nvSpPr>
        <p:spPr bwMode="auto">
          <a:xfrm rot="-7096233">
            <a:off x="6424613" y="2865438"/>
            <a:ext cx="1228725" cy="587375"/>
          </a:xfrm>
          <a:prstGeom prst="rightArrow">
            <a:avLst>
              <a:gd name="adj1" fmla="val 50000"/>
              <a:gd name="adj2" fmla="val 63502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102" name="Text Box 66"/>
          <p:cNvSpPr txBox="1">
            <a:spLocks noChangeArrowheads="1"/>
          </p:cNvSpPr>
          <p:nvPr/>
        </p:nvSpPr>
        <p:spPr bwMode="auto">
          <a:xfrm>
            <a:off x="4597400" y="5221288"/>
            <a:ext cx="13366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800" b="1" u="sng">
                <a:solidFill>
                  <a:srgbClr val="000099"/>
                </a:solidFill>
                <a:latin typeface="Verdana" pitchFamily="34" charset="0"/>
              </a:rPr>
              <a:t>IDEE A CONFRONTO</a:t>
            </a:r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IDEA=SCAPOLO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IDEA=SEPARATO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IDEA=DIVORZIATO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IDEA=FIGLI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IDEA=SENZA FIGLI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IDEA=CASALINGO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IDEA=AMMOGLIATO</a:t>
            </a:r>
          </a:p>
          <a:p>
            <a:pPr eaLnBrk="1" hangingPunct="1"/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88103" name="Oval 67"/>
          <p:cNvSpPr>
            <a:spLocks noChangeArrowheads="1"/>
          </p:cNvSpPr>
          <p:nvPr/>
        </p:nvSpPr>
        <p:spPr bwMode="auto">
          <a:xfrm>
            <a:off x="4179888" y="5108575"/>
            <a:ext cx="2352675" cy="1455738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104" name="AutoShape 68"/>
          <p:cNvSpPr>
            <a:spLocks noChangeArrowheads="1"/>
          </p:cNvSpPr>
          <p:nvPr/>
        </p:nvSpPr>
        <p:spPr bwMode="auto">
          <a:xfrm rot="-4633501">
            <a:off x="5879307" y="5052219"/>
            <a:ext cx="979487" cy="587375"/>
          </a:xfrm>
          <a:prstGeom prst="rightArrow">
            <a:avLst>
              <a:gd name="adj1" fmla="val 50000"/>
              <a:gd name="adj2" fmla="val 50621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  <p:sp>
        <p:nvSpPr>
          <p:cNvPr id="88105" name="Text Box 69"/>
          <p:cNvSpPr txBox="1">
            <a:spLocks noChangeArrowheads="1"/>
          </p:cNvSpPr>
          <p:nvPr/>
        </p:nvSpPr>
        <p:spPr bwMode="auto">
          <a:xfrm>
            <a:off x="260350" y="2884488"/>
            <a:ext cx="133350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800" b="1" u="sng">
                <a:solidFill>
                  <a:srgbClr val="000099"/>
                </a:solidFill>
                <a:latin typeface="Verdana" pitchFamily="34" charset="0"/>
              </a:rPr>
              <a:t>IDEE A CONFRONTO</a:t>
            </a:r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IDEA=COMPITO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IDEA=ISTRUITO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IDEA=NATO BENE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IDEA=MALEDUCATO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IDEA=ROZZO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IDEA=SCREANZATO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IDEA=RAFFINATO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IDEA=CIVILE</a:t>
            </a:r>
          </a:p>
          <a:p>
            <a:pPr eaLnBrk="1" hangingPunct="1"/>
            <a:r>
              <a:rPr lang="it-IT" sz="800" b="1">
                <a:solidFill>
                  <a:srgbClr val="000099"/>
                </a:solidFill>
                <a:latin typeface="Verdana" pitchFamily="34" charset="0"/>
              </a:rPr>
              <a:t>IDEA=INCIVILE</a:t>
            </a:r>
          </a:p>
          <a:p>
            <a:pPr eaLnBrk="1" hangingPunct="1"/>
            <a:endParaRPr lang="it-IT" sz="800" b="1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88106" name="Oval 70"/>
          <p:cNvSpPr>
            <a:spLocks noChangeArrowheads="1"/>
          </p:cNvSpPr>
          <p:nvPr/>
        </p:nvSpPr>
        <p:spPr bwMode="auto">
          <a:xfrm rot="5400000">
            <a:off x="-26987" y="2740025"/>
            <a:ext cx="2014538" cy="1697037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88107" name="AutoShape 71"/>
          <p:cNvSpPr>
            <a:spLocks noChangeArrowheads="1"/>
          </p:cNvSpPr>
          <p:nvPr/>
        </p:nvSpPr>
        <p:spPr bwMode="auto">
          <a:xfrm rot="2546583">
            <a:off x="962025" y="4384675"/>
            <a:ext cx="1014413" cy="503238"/>
          </a:xfrm>
          <a:prstGeom prst="rightArrow">
            <a:avLst>
              <a:gd name="adj1" fmla="val 50000"/>
              <a:gd name="adj2" fmla="val 41501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lIns="75959" tIns="37980" rIns="75959" bIns="37980" anchor="ctr">
            <a:flatTx/>
          </a:bodyPr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smtClean="0">
                <a:cs typeface="+mj-cs"/>
              </a:rPr>
              <a:t>Il sistema topografico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25538"/>
            <a:ext cx="4392613" cy="5000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it-IT" sz="2800" smtClean="0">
                <a:cs typeface="Arial" pitchFamily="34" charset="0"/>
              </a:rPr>
              <a:t>La psiche è costituita da</a:t>
            </a:r>
            <a:r>
              <a:rPr lang="it-IT" sz="2400" smtClean="0">
                <a:cs typeface="Arial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it-IT" sz="2400" smtClean="0"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Blip>
                <a:blip r:embed="rId3"/>
              </a:buBlip>
            </a:pPr>
            <a:r>
              <a:rPr lang="it-IT" sz="2800" smtClean="0">
                <a:cs typeface="Arial" pitchFamily="34" charset="0"/>
              </a:rPr>
              <a:t>Inconscio</a:t>
            </a:r>
            <a:r>
              <a:rPr lang="it-IT" sz="2000" smtClean="0">
                <a:cs typeface="Arial" pitchFamily="34" charset="0"/>
              </a:rPr>
              <a:t>: sede dei desideri, pulsioni inaccettabili e ripugnanti dal punto di vista morale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Blip>
                <a:blip r:embed="rId3"/>
              </a:buBlip>
            </a:pPr>
            <a:r>
              <a:rPr lang="it-IT" sz="2800" smtClean="0">
                <a:cs typeface="Arial" pitchFamily="34" charset="0"/>
              </a:rPr>
              <a:t>Preconscio</a:t>
            </a:r>
            <a:r>
              <a:rPr lang="it-IT" sz="2000" smtClean="0">
                <a:cs typeface="Arial" pitchFamily="34" charset="0"/>
              </a:rPr>
              <a:t>: pensieri e ricordi accessibili ma che si attivano in maniera inconsapevole o con uno sforzo cosciente (avere sulla punta della lingua)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Blip>
                <a:blip r:embed="rId3"/>
              </a:buBlip>
            </a:pPr>
            <a:r>
              <a:rPr lang="it-IT" sz="2800" smtClean="0">
                <a:cs typeface="Arial" pitchFamily="34" charset="0"/>
              </a:rPr>
              <a:t>Conscio</a:t>
            </a:r>
            <a:r>
              <a:rPr lang="it-IT" sz="2000" smtClean="0">
                <a:cs typeface="Arial" pitchFamily="34" charset="0"/>
              </a:rPr>
              <a:t>: stato di consapevolezza opera attraverso il pensiero logico e il linguaggio verbale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it-IT" sz="2000" smtClean="0">
              <a:cs typeface="Arial" pitchFamily="34" charset="0"/>
            </a:endParaRPr>
          </a:p>
        </p:txBody>
      </p:sp>
      <p:pic>
        <p:nvPicPr>
          <p:cNvPr id="90115" name="Picture 4" descr="freudsmi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196975"/>
            <a:ext cx="4249737" cy="44640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>
                <a:cs typeface="+mj-cs"/>
              </a:rPr>
              <a:t>Il modello strutturale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25538"/>
            <a:ext cx="4038600" cy="5399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800" smtClean="0">
                <a:cs typeface="Arial" pitchFamily="34" charset="0"/>
              </a:rPr>
              <a:t>La mente è suddivisa in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Blip>
                <a:blip r:embed="rId3"/>
              </a:buBlip>
            </a:pPr>
            <a:r>
              <a:rPr lang="it-IT" sz="2800" smtClean="0">
                <a:cs typeface="Arial" pitchFamily="34" charset="0"/>
              </a:rPr>
              <a:t>IO –</a:t>
            </a:r>
            <a:r>
              <a:rPr lang="it-IT" sz="1800" smtClean="0">
                <a:cs typeface="Arial" pitchFamily="34" charset="0"/>
              </a:rPr>
              <a:t> </a:t>
            </a:r>
            <a:r>
              <a:rPr lang="it-IT" sz="2000" smtClean="0">
                <a:cs typeface="Arial" pitchFamily="34" charset="0"/>
              </a:rPr>
              <a:t>insieme delle capacità motorie, percettive, sensitive, cognitive che permettono all</a:t>
            </a:r>
            <a:r>
              <a:rPr lang="ja-JP" altLang="it-IT" sz="2000" smtClean="0">
                <a:cs typeface="Arial" pitchFamily="34" charset="0"/>
              </a:rPr>
              <a:t>’</a:t>
            </a:r>
            <a:r>
              <a:rPr lang="it-IT" altLang="ja-JP" sz="2000" smtClean="0">
                <a:cs typeface="Arial" pitchFamily="34" charset="0"/>
              </a:rPr>
              <a:t>individuo di codificare e operare sulla realtà.</a:t>
            </a:r>
          </a:p>
          <a:p>
            <a:pPr eaLnBrk="1" hangingPunct="1">
              <a:buClr>
                <a:schemeClr val="tx1"/>
              </a:buClr>
              <a:buFontTx/>
              <a:buBlip>
                <a:blip r:embed="rId3"/>
              </a:buBlip>
            </a:pPr>
            <a:r>
              <a:rPr lang="it-IT" sz="2800" smtClean="0">
                <a:cs typeface="Arial" pitchFamily="34" charset="0"/>
              </a:rPr>
              <a:t>ES</a:t>
            </a:r>
            <a:r>
              <a:rPr lang="it-IT" sz="1800" smtClean="0">
                <a:cs typeface="Arial" pitchFamily="34" charset="0"/>
              </a:rPr>
              <a:t> – </a:t>
            </a:r>
            <a:r>
              <a:rPr lang="it-IT" sz="2000" smtClean="0">
                <a:cs typeface="Arial" pitchFamily="34" charset="0"/>
              </a:rPr>
              <a:t>forze istintive che l</a:t>
            </a:r>
            <a:r>
              <a:rPr lang="ja-JP" altLang="it-IT" sz="2000" smtClean="0">
                <a:cs typeface="Arial" pitchFamily="34" charset="0"/>
              </a:rPr>
              <a:t>’</a:t>
            </a:r>
            <a:r>
              <a:rPr lang="it-IT" altLang="ja-JP" sz="2000" smtClean="0">
                <a:cs typeface="Arial" pitchFamily="34" charset="0"/>
              </a:rPr>
              <a:t>individuo riceve in dotazione. E</a:t>
            </a:r>
            <a:r>
              <a:rPr lang="ja-JP" altLang="it-IT" sz="2000" smtClean="0">
                <a:cs typeface="Arial" pitchFamily="34" charset="0"/>
              </a:rPr>
              <a:t>’</a:t>
            </a:r>
            <a:r>
              <a:rPr lang="it-IT" altLang="ja-JP" sz="2000" smtClean="0">
                <a:cs typeface="Arial" pitchFamily="34" charset="0"/>
              </a:rPr>
              <a:t> irrazionale e scarsamente organizzato</a:t>
            </a:r>
          </a:p>
          <a:p>
            <a:pPr eaLnBrk="1" hangingPunct="1">
              <a:buClr>
                <a:schemeClr val="tx1"/>
              </a:buClr>
              <a:buFontTx/>
              <a:buNone/>
            </a:pPr>
            <a:endParaRPr lang="it-IT" sz="2400" smtClean="0"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Blip>
                <a:blip r:embed="rId3"/>
              </a:buBlip>
            </a:pPr>
            <a:r>
              <a:rPr lang="it-IT" sz="2800" smtClean="0">
                <a:cs typeface="Arial" pitchFamily="34" charset="0"/>
              </a:rPr>
              <a:t>SUPER-IO</a:t>
            </a:r>
            <a:r>
              <a:rPr lang="it-IT" sz="1800" smtClean="0">
                <a:cs typeface="Arial" pitchFamily="34" charset="0"/>
              </a:rPr>
              <a:t> – </a:t>
            </a:r>
            <a:r>
              <a:rPr lang="it-IT" sz="2000" smtClean="0">
                <a:cs typeface="Arial" pitchFamily="34" charset="0"/>
              </a:rPr>
              <a:t>rappresenta la componente normativa e sociale, è l</a:t>
            </a:r>
            <a:r>
              <a:rPr lang="ja-JP" altLang="it-IT" sz="2000" smtClean="0">
                <a:cs typeface="Arial" pitchFamily="34" charset="0"/>
              </a:rPr>
              <a:t>’</a:t>
            </a:r>
            <a:r>
              <a:rPr lang="it-IT" altLang="ja-JP" sz="2000" smtClean="0">
                <a:cs typeface="Arial" pitchFamily="34" charset="0"/>
              </a:rPr>
              <a:t>istanza morale introiettata e conduce all</a:t>
            </a:r>
            <a:r>
              <a:rPr lang="ja-JP" altLang="it-IT" sz="2000" smtClean="0">
                <a:cs typeface="Arial" pitchFamily="34" charset="0"/>
              </a:rPr>
              <a:t>’</a:t>
            </a:r>
            <a:r>
              <a:rPr lang="it-IT" altLang="ja-JP" sz="2000" smtClean="0">
                <a:cs typeface="Arial" pitchFamily="34" charset="0"/>
              </a:rPr>
              <a:t>adeguamento sociale</a:t>
            </a:r>
            <a:endParaRPr lang="it-IT" sz="2000" smtClean="0">
              <a:cs typeface="Arial" pitchFamily="34" charset="0"/>
            </a:endParaRPr>
          </a:p>
        </p:txBody>
      </p:sp>
      <p:pic>
        <p:nvPicPr>
          <p:cNvPr id="92163" name="Picture 4" descr="ominodubbi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1844675"/>
            <a:ext cx="1300163" cy="936625"/>
          </a:xfrm>
          <a:noFill/>
        </p:spPr>
      </p:pic>
      <p:sp>
        <p:nvSpPr>
          <p:cNvPr id="92164" name="Text Box 9"/>
          <p:cNvSpPr txBox="1">
            <a:spLocks noChangeArrowheads="1"/>
          </p:cNvSpPr>
          <p:nvPr/>
        </p:nvSpPr>
        <p:spPr bwMode="auto">
          <a:xfrm>
            <a:off x="5292725" y="5229225"/>
            <a:ext cx="2808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it-IT" sz="1800"/>
          </a:p>
        </p:txBody>
      </p:sp>
      <p:pic>
        <p:nvPicPr>
          <p:cNvPr id="92165" name="Picture 14" descr="Giudice_Seve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138" y="4941888"/>
            <a:ext cx="161925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6" name="Picture 19" descr="foto_cavalli_30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3213100"/>
            <a:ext cx="2808288" cy="1584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>
                <a:cs typeface="+mj-cs"/>
              </a:rPr>
              <a:t>Il modello strutturale</a:t>
            </a:r>
          </a:p>
        </p:txBody>
      </p:sp>
      <p:sp>
        <p:nvSpPr>
          <p:cNvPr id="942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smtClean="0">
                <a:cs typeface="Arial" pitchFamily="34" charset="0"/>
              </a:rPr>
              <a:t>La personalità infantile iniziale si identifica con l</a:t>
            </a:r>
            <a:r>
              <a:rPr lang="ja-JP" altLang="it-IT" smtClean="0">
                <a:cs typeface="Arial" pitchFamily="34" charset="0"/>
              </a:rPr>
              <a:t>’</a:t>
            </a:r>
            <a:r>
              <a:rPr lang="it-IT" altLang="ja-JP" smtClean="0">
                <a:cs typeface="Arial" pitchFamily="34" charset="0"/>
              </a:rPr>
              <a:t>ES.</a:t>
            </a:r>
          </a:p>
          <a:p>
            <a:pPr eaLnBrk="1" hangingPunct="1">
              <a:buFontTx/>
              <a:buNone/>
            </a:pPr>
            <a:r>
              <a:rPr lang="it-IT" smtClean="0">
                <a:cs typeface="Arial" pitchFamily="34" charset="0"/>
              </a:rPr>
              <a:t>Nell</a:t>
            </a:r>
            <a:r>
              <a:rPr lang="ja-JP" altLang="it-IT" smtClean="0">
                <a:cs typeface="Arial" pitchFamily="34" charset="0"/>
              </a:rPr>
              <a:t>’</a:t>
            </a:r>
            <a:r>
              <a:rPr lang="it-IT" altLang="ja-JP" smtClean="0">
                <a:cs typeface="Arial" pitchFamily="34" charset="0"/>
              </a:rPr>
              <a:t>ES vige </a:t>
            </a:r>
            <a:r>
              <a:rPr lang="it-IT" altLang="ja-JP" i="1" smtClean="0">
                <a:cs typeface="Arial" pitchFamily="34" charset="0"/>
              </a:rPr>
              <a:t>il principio di piacere</a:t>
            </a:r>
            <a:r>
              <a:rPr lang="it-IT" altLang="ja-JP" smtClean="0">
                <a:cs typeface="Arial" pitchFamily="34" charset="0"/>
              </a:rPr>
              <a:t>: ogni desiderio richiede un soddisfacimento immediato. Non si può rinviare!</a:t>
            </a:r>
          </a:p>
          <a:p>
            <a:pPr algn="ctr" eaLnBrk="1" hangingPunct="1">
              <a:buFontTx/>
              <a:buNone/>
            </a:pPr>
            <a:r>
              <a:rPr lang="it-IT" smtClean="0">
                <a:cs typeface="Arial" pitchFamily="34" charset="0"/>
              </a:rPr>
              <a:t>Ma…..</a:t>
            </a:r>
          </a:p>
          <a:p>
            <a:pPr eaLnBrk="1" hangingPunct="1">
              <a:buFontTx/>
              <a:buNone/>
            </a:pPr>
            <a:r>
              <a:rPr lang="it-IT" smtClean="0">
                <a:cs typeface="Arial" pitchFamily="34" charset="0"/>
              </a:rPr>
              <a:t>Bisogna fare i conti con la realtà esterna</a:t>
            </a:r>
          </a:p>
          <a:p>
            <a:pPr eaLnBrk="1" hangingPunct="1">
              <a:buFontTx/>
              <a:buNone/>
            </a:pPr>
            <a:endParaRPr lang="it-IT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7" name="Group 37"/>
          <p:cNvGrpSpPr>
            <a:grpSpLocks noChangeAspect="1"/>
          </p:cNvGrpSpPr>
          <p:nvPr/>
        </p:nvGrpSpPr>
        <p:grpSpPr bwMode="auto">
          <a:xfrm rot="344973">
            <a:off x="120650" y="568325"/>
            <a:ext cx="9205913" cy="5916613"/>
            <a:chOff x="317" y="623"/>
            <a:chExt cx="5406" cy="4219"/>
          </a:xfrm>
        </p:grpSpPr>
        <p:sp>
          <p:nvSpPr>
            <p:cNvPr id="96258" name="Freeform 4"/>
            <p:cNvSpPr>
              <a:spLocks noChangeAspect="1"/>
            </p:cNvSpPr>
            <p:nvPr/>
          </p:nvSpPr>
          <p:spPr bwMode="auto">
            <a:xfrm rot="546714">
              <a:off x="317" y="623"/>
              <a:ext cx="5406" cy="3977"/>
            </a:xfrm>
            <a:custGeom>
              <a:avLst/>
              <a:gdLst>
                <a:gd name="T0" fmla="*/ 8687 w 4922"/>
                <a:gd name="T1" fmla="*/ 7875 h 3637"/>
                <a:gd name="T2" fmla="*/ 7103 w 4922"/>
                <a:gd name="T3" fmla="*/ 6961 h 3637"/>
                <a:gd name="T4" fmla="*/ 5627 w 4922"/>
                <a:gd name="T5" fmla="*/ 6656 h 3637"/>
                <a:gd name="T6" fmla="*/ 3832 w 4922"/>
                <a:gd name="T7" fmla="*/ 6759 h 3637"/>
                <a:gd name="T8" fmla="*/ 2672 w 4922"/>
                <a:gd name="T9" fmla="*/ 7062 h 3637"/>
                <a:gd name="T10" fmla="*/ 1725 w 4922"/>
                <a:gd name="T11" fmla="*/ 6961 h 3637"/>
                <a:gd name="T12" fmla="*/ 879 w 4922"/>
                <a:gd name="T13" fmla="*/ 6456 h 3637"/>
                <a:gd name="T14" fmla="*/ 144 w 4922"/>
                <a:gd name="T15" fmla="*/ 5642 h 3637"/>
                <a:gd name="T16" fmla="*/ 35 w 4922"/>
                <a:gd name="T17" fmla="*/ 4833 h 3637"/>
                <a:gd name="T18" fmla="*/ 353 w 4922"/>
                <a:gd name="T19" fmla="*/ 4020 h 3637"/>
                <a:gd name="T20" fmla="*/ 1511 w 4922"/>
                <a:gd name="T21" fmla="*/ 3010 h 3637"/>
                <a:gd name="T22" fmla="*/ 1936 w 4922"/>
                <a:gd name="T23" fmla="*/ 2096 h 3637"/>
                <a:gd name="T24" fmla="*/ 1936 w 4922"/>
                <a:gd name="T25" fmla="*/ 1081 h 3637"/>
                <a:gd name="T26" fmla="*/ 2253 w 4922"/>
                <a:gd name="T27" fmla="*/ 573 h 3637"/>
                <a:gd name="T28" fmla="*/ 2672 w 4922"/>
                <a:gd name="T29" fmla="*/ 372 h 3637"/>
                <a:gd name="T30" fmla="*/ 2989 w 4922"/>
                <a:gd name="T31" fmla="*/ 475 h 3637"/>
                <a:gd name="T32" fmla="*/ 3304 w 4922"/>
                <a:gd name="T33" fmla="*/ 372 h 3637"/>
                <a:gd name="T34" fmla="*/ 4678 w 4922"/>
                <a:gd name="T35" fmla="*/ 169 h 3637"/>
                <a:gd name="T36" fmla="*/ 6368 w 4922"/>
                <a:gd name="T37" fmla="*/ 67 h 3637"/>
                <a:gd name="T38" fmla="*/ 7948 w 4922"/>
                <a:gd name="T39" fmla="*/ 67 h 3637"/>
                <a:gd name="T40" fmla="*/ 8687 w 4922"/>
                <a:gd name="T41" fmla="*/ 475 h 3637"/>
                <a:gd name="T42" fmla="*/ 9107 w 4922"/>
                <a:gd name="T43" fmla="*/ 1081 h 3637"/>
                <a:gd name="T44" fmla="*/ 9954 w 4922"/>
                <a:gd name="T45" fmla="*/ 3212 h 3637"/>
                <a:gd name="T46" fmla="*/ 10481 w 4922"/>
                <a:gd name="T47" fmla="*/ 3717 h 3637"/>
                <a:gd name="T48" fmla="*/ 10903 w 4922"/>
                <a:gd name="T49" fmla="*/ 4020 h 3637"/>
                <a:gd name="T50" fmla="*/ 11326 w 4922"/>
                <a:gd name="T51" fmla="*/ 4631 h 3637"/>
                <a:gd name="T52" fmla="*/ 11429 w 4922"/>
                <a:gd name="T53" fmla="*/ 5642 h 3637"/>
                <a:gd name="T54" fmla="*/ 11216 w 4922"/>
                <a:gd name="T55" fmla="*/ 6656 h 3637"/>
                <a:gd name="T56" fmla="*/ 10690 w 4922"/>
                <a:gd name="T57" fmla="*/ 7571 h 3637"/>
                <a:gd name="T58" fmla="*/ 9954 w 4922"/>
                <a:gd name="T59" fmla="*/ 8079 h 3637"/>
                <a:gd name="T60" fmla="*/ 8687 w 4922"/>
                <a:gd name="T61" fmla="*/ 7875 h 36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922"/>
                <a:gd name="T94" fmla="*/ 0 h 3637"/>
                <a:gd name="T95" fmla="*/ 4922 w 4922"/>
                <a:gd name="T96" fmla="*/ 3637 h 363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922" h="3637">
                  <a:moveTo>
                    <a:pt x="3735" y="3523"/>
                  </a:moveTo>
                  <a:cubicBezTo>
                    <a:pt x="3531" y="3440"/>
                    <a:pt x="3273" y="3206"/>
                    <a:pt x="3054" y="3115"/>
                  </a:cubicBezTo>
                  <a:cubicBezTo>
                    <a:pt x="2835" y="3024"/>
                    <a:pt x="2653" y="2994"/>
                    <a:pt x="2419" y="2979"/>
                  </a:cubicBezTo>
                  <a:cubicBezTo>
                    <a:pt x="2185" y="2964"/>
                    <a:pt x="1860" y="2994"/>
                    <a:pt x="1648" y="3024"/>
                  </a:cubicBezTo>
                  <a:cubicBezTo>
                    <a:pt x="1436" y="3054"/>
                    <a:pt x="1300" y="3145"/>
                    <a:pt x="1149" y="3160"/>
                  </a:cubicBezTo>
                  <a:cubicBezTo>
                    <a:pt x="998" y="3175"/>
                    <a:pt x="869" y="3160"/>
                    <a:pt x="741" y="3115"/>
                  </a:cubicBezTo>
                  <a:cubicBezTo>
                    <a:pt x="613" y="3070"/>
                    <a:pt x="491" y="2986"/>
                    <a:pt x="378" y="2888"/>
                  </a:cubicBezTo>
                  <a:cubicBezTo>
                    <a:pt x="265" y="2790"/>
                    <a:pt x="121" y="2646"/>
                    <a:pt x="61" y="2525"/>
                  </a:cubicBezTo>
                  <a:cubicBezTo>
                    <a:pt x="1" y="2404"/>
                    <a:pt x="0" y="2283"/>
                    <a:pt x="15" y="2162"/>
                  </a:cubicBezTo>
                  <a:cubicBezTo>
                    <a:pt x="30" y="2041"/>
                    <a:pt x="45" y="1935"/>
                    <a:pt x="151" y="1799"/>
                  </a:cubicBezTo>
                  <a:cubicBezTo>
                    <a:pt x="257" y="1663"/>
                    <a:pt x="537" y="1490"/>
                    <a:pt x="650" y="1346"/>
                  </a:cubicBezTo>
                  <a:cubicBezTo>
                    <a:pt x="763" y="1202"/>
                    <a:pt x="802" y="1081"/>
                    <a:pt x="832" y="937"/>
                  </a:cubicBezTo>
                  <a:cubicBezTo>
                    <a:pt x="862" y="793"/>
                    <a:pt x="809" y="597"/>
                    <a:pt x="832" y="484"/>
                  </a:cubicBezTo>
                  <a:cubicBezTo>
                    <a:pt x="855" y="371"/>
                    <a:pt x="915" y="310"/>
                    <a:pt x="968" y="257"/>
                  </a:cubicBezTo>
                  <a:cubicBezTo>
                    <a:pt x="1021" y="204"/>
                    <a:pt x="1096" y="173"/>
                    <a:pt x="1149" y="166"/>
                  </a:cubicBezTo>
                  <a:cubicBezTo>
                    <a:pt x="1202" y="159"/>
                    <a:pt x="1240" y="212"/>
                    <a:pt x="1285" y="212"/>
                  </a:cubicBezTo>
                  <a:cubicBezTo>
                    <a:pt x="1330" y="212"/>
                    <a:pt x="1300" y="189"/>
                    <a:pt x="1421" y="166"/>
                  </a:cubicBezTo>
                  <a:cubicBezTo>
                    <a:pt x="1542" y="143"/>
                    <a:pt x="1792" y="99"/>
                    <a:pt x="2011" y="76"/>
                  </a:cubicBezTo>
                  <a:cubicBezTo>
                    <a:pt x="2230" y="53"/>
                    <a:pt x="2503" y="38"/>
                    <a:pt x="2737" y="30"/>
                  </a:cubicBezTo>
                  <a:cubicBezTo>
                    <a:pt x="2971" y="22"/>
                    <a:pt x="3251" y="0"/>
                    <a:pt x="3417" y="30"/>
                  </a:cubicBezTo>
                  <a:cubicBezTo>
                    <a:pt x="3583" y="60"/>
                    <a:pt x="3652" y="136"/>
                    <a:pt x="3735" y="212"/>
                  </a:cubicBezTo>
                  <a:cubicBezTo>
                    <a:pt x="3818" y="288"/>
                    <a:pt x="3825" y="280"/>
                    <a:pt x="3916" y="484"/>
                  </a:cubicBezTo>
                  <a:cubicBezTo>
                    <a:pt x="4007" y="688"/>
                    <a:pt x="4181" y="1240"/>
                    <a:pt x="4279" y="1436"/>
                  </a:cubicBezTo>
                  <a:cubicBezTo>
                    <a:pt x="4377" y="1632"/>
                    <a:pt x="4438" y="1602"/>
                    <a:pt x="4506" y="1663"/>
                  </a:cubicBezTo>
                  <a:cubicBezTo>
                    <a:pt x="4574" y="1724"/>
                    <a:pt x="4627" y="1731"/>
                    <a:pt x="4687" y="1799"/>
                  </a:cubicBezTo>
                  <a:cubicBezTo>
                    <a:pt x="4747" y="1867"/>
                    <a:pt x="4831" y="1950"/>
                    <a:pt x="4869" y="2071"/>
                  </a:cubicBezTo>
                  <a:cubicBezTo>
                    <a:pt x="4907" y="2192"/>
                    <a:pt x="4922" y="2374"/>
                    <a:pt x="4914" y="2525"/>
                  </a:cubicBezTo>
                  <a:cubicBezTo>
                    <a:pt x="4906" y="2676"/>
                    <a:pt x="4876" y="2835"/>
                    <a:pt x="4823" y="2979"/>
                  </a:cubicBezTo>
                  <a:cubicBezTo>
                    <a:pt x="4770" y="3123"/>
                    <a:pt x="4688" y="3281"/>
                    <a:pt x="4597" y="3387"/>
                  </a:cubicBezTo>
                  <a:cubicBezTo>
                    <a:pt x="4506" y="3493"/>
                    <a:pt x="4423" y="3591"/>
                    <a:pt x="4279" y="3614"/>
                  </a:cubicBezTo>
                  <a:cubicBezTo>
                    <a:pt x="4135" y="3637"/>
                    <a:pt x="3939" y="3606"/>
                    <a:pt x="3735" y="3523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>
              <a:flatTx/>
            </a:bodyPr>
            <a:lstStyle/>
            <a:p>
              <a:endParaRPr lang="it-IT"/>
            </a:p>
          </p:txBody>
        </p:sp>
        <p:sp>
          <p:nvSpPr>
            <p:cNvPr id="96259" name="Line 5"/>
            <p:cNvSpPr>
              <a:spLocks noChangeAspect="1" noChangeShapeType="1"/>
            </p:cNvSpPr>
            <p:nvPr/>
          </p:nvSpPr>
          <p:spPr bwMode="auto">
            <a:xfrm>
              <a:off x="2189" y="681"/>
              <a:ext cx="3265" cy="3356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0" name="Freeform 6"/>
            <p:cNvSpPr>
              <a:spLocks noChangeAspect="1"/>
            </p:cNvSpPr>
            <p:nvPr/>
          </p:nvSpPr>
          <p:spPr bwMode="auto">
            <a:xfrm>
              <a:off x="1035" y="1848"/>
              <a:ext cx="3606" cy="2994"/>
            </a:xfrm>
            <a:custGeom>
              <a:avLst/>
              <a:gdLst>
                <a:gd name="T0" fmla="*/ 8 w 3606"/>
                <a:gd name="T1" fmla="*/ 0 h 2994"/>
                <a:gd name="T2" fmla="*/ 53 w 3606"/>
                <a:gd name="T3" fmla="*/ 182 h 2994"/>
                <a:gd name="T4" fmla="*/ 325 w 3606"/>
                <a:gd name="T5" fmla="*/ 544 h 2994"/>
                <a:gd name="T6" fmla="*/ 1142 w 3606"/>
                <a:gd name="T7" fmla="*/ 907 h 2994"/>
                <a:gd name="T8" fmla="*/ 1731 w 3606"/>
                <a:gd name="T9" fmla="*/ 1134 h 2994"/>
                <a:gd name="T10" fmla="*/ 2638 w 3606"/>
                <a:gd name="T11" fmla="*/ 1814 h 2994"/>
                <a:gd name="T12" fmla="*/ 3455 w 3606"/>
                <a:gd name="T13" fmla="*/ 2087 h 2994"/>
                <a:gd name="T14" fmla="*/ 3546 w 3606"/>
                <a:gd name="T15" fmla="*/ 2994 h 2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06"/>
                <a:gd name="T25" fmla="*/ 0 h 2994"/>
                <a:gd name="T26" fmla="*/ 3606 w 3606"/>
                <a:gd name="T27" fmla="*/ 2994 h 29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06" h="2994">
                  <a:moveTo>
                    <a:pt x="8" y="0"/>
                  </a:moveTo>
                  <a:cubicBezTo>
                    <a:pt x="4" y="45"/>
                    <a:pt x="0" y="91"/>
                    <a:pt x="53" y="182"/>
                  </a:cubicBezTo>
                  <a:cubicBezTo>
                    <a:pt x="106" y="273"/>
                    <a:pt x="143" y="423"/>
                    <a:pt x="325" y="544"/>
                  </a:cubicBezTo>
                  <a:cubicBezTo>
                    <a:pt x="507" y="665"/>
                    <a:pt x="908" y="809"/>
                    <a:pt x="1142" y="907"/>
                  </a:cubicBezTo>
                  <a:cubicBezTo>
                    <a:pt x="1376" y="1005"/>
                    <a:pt x="1482" y="983"/>
                    <a:pt x="1731" y="1134"/>
                  </a:cubicBezTo>
                  <a:cubicBezTo>
                    <a:pt x="1980" y="1285"/>
                    <a:pt x="2351" y="1655"/>
                    <a:pt x="2638" y="1814"/>
                  </a:cubicBezTo>
                  <a:cubicBezTo>
                    <a:pt x="2925" y="1973"/>
                    <a:pt x="3304" y="1890"/>
                    <a:pt x="3455" y="2087"/>
                  </a:cubicBezTo>
                  <a:cubicBezTo>
                    <a:pt x="3606" y="2284"/>
                    <a:pt x="3576" y="2639"/>
                    <a:pt x="3546" y="2994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1" name="Freeform 7"/>
            <p:cNvSpPr>
              <a:spLocks noChangeAspect="1"/>
            </p:cNvSpPr>
            <p:nvPr/>
          </p:nvSpPr>
          <p:spPr bwMode="auto">
            <a:xfrm>
              <a:off x="3673" y="3526"/>
              <a:ext cx="1906" cy="817"/>
            </a:xfrm>
            <a:custGeom>
              <a:avLst/>
              <a:gdLst>
                <a:gd name="T0" fmla="*/ 0 w 1906"/>
                <a:gd name="T1" fmla="*/ 817 h 817"/>
                <a:gd name="T2" fmla="*/ 590 w 1906"/>
                <a:gd name="T3" fmla="*/ 635 h 817"/>
                <a:gd name="T4" fmla="*/ 1906 w 1906"/>
                <a:gd name="T5" fmla="*/ 0 h 817"/>
                <a:gd name="T6" fmla="*/ 0 60000 65536"/>
                <a:gd name="T7" fmla="*/ 0 60000 65536"/>
                <a:gd name="T8" fmla="*/ 0 60000 65536"/>
                <a:gd name="T9" fmla="*/ 0 w 1906"/>
                <a:gd name="T10" fmla="*/ 0 h 817"/>
                <a:gd name="T11" fmla="*/ 1906 w 1906"/>
                <a:gd name="T12" fmla="*/ 817 h 8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06" h="817">
                  <a:moveTo>
                    <a:pt x="0" y="817"/>
                  </a:moveTo>
                  <a:cubicBezTo>
                    <a:pt x="136" y="794"/>
                    <a:pt x="272" y="771"/>
                    <a:pt x="590" y="635"/>
                  </a:cubicBezTo>
                  <a:cubicBezTo>
                    <a:pt x="908" y="499"/>
                    <a:pt x="1407" y="249"/>
                    <a:pt x="1906" y="0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2" name="Freeform 8"/>
            <p:cNvSpPr>
              <a:spLocks noChangeAspect="1"/>
            </p:cNvSpPr>
            <p:nvPr/>
          </p:nvSpPr>
          <p:spPr bwMode="auto">
            <a:xfrm>
              <a:off x="3265" y="2755"/>
              <a:ext cx="1905" cy="1270"/>
            </a:xfrm>
            <a:custGeom>
              <a:avLst/>
              <a:gdLst>
                <a:gd name="T0" fmla="*/ 0 w 1905"/>
                <a:gd name="T1" fmla="*/ 1270 h 1270"/>
                <a:gd name="T2" fmla="*/ 353 w 1905"/>
                <a:gd name="T3" fmla="*/ 970 h 1270"/>
                <a:gd name="T4" fmla="*/ 737 w 1905"/>
                <a:gd name="T5" fmla="*/ 811 h 1270"/>
                <a:gd name="T6" fmla="*/ 1134 w 1905"/>
                <a:gd name="T7" fmla="*/ 454 h 1270"/>
                <a:gd name="T8" fmla="*/ 1452 w 1905"/>
                <a:gd name="T9" fmla="*/ 182 h 1270"/>
                <a:gd name="T10" fmla="*/ 1905 w 1905"/>
                <a:gd name="T11" fmla="*/ 0 h 12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05"/>
                <a:gd name="T19" fmla="*/ 0 h 1270"/>
                <a:gd name="T20" fmla="*/ 1905 w 1905"/>
                <a:gd name="T21" fmla="*/ 1270 h 12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05" h="1270">
                  <a:moveTo>
                    <a:pt x="0" y="1270"/>
                  </a:moveTo>
                  <a:cubicBezTo>
                    <a:pt x="59" y="1220"/>
                    <a:pt x="230" y="1047"/>
                    <a:pt x="353" y="970"/>
                  </a:cubicBezTo>
                  <a:cubicBezTo>
                    <a:pt x="476" y="893"/>
                    <a:pt x="607" y="897"/>
                    <a:pt x="737" y="811"/>
                  </a:cubicBezTo>
                  <a:cubicBezTo>
                    <a:pt x="867" y="725"/>
                    <a:pt x="1015" y="559"/>
                    <a:pt x="1134" y="454"/>
                  </a:cubicBezTo>
                  <a:cubicBezTo>
                    <a:pt x="1253" y="349"/>
                    <a:pt x="1324" y="258"/>
                    <a:pt x="1452" y="182"/>
                  </a:cubicBezTo>
                  <a:cubicBezTo>
                    <a:pt x="1580" y="106"/>
                    <a:pt x="1742" y="53"/>
                    <a:pt x="1905" y="0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3" name="Freeform 9"/>
            <p:cNvSpPr>
              <a:spLocks noChangeAspect="1"/>
            </p:cNvSpPr>
            <p:nvPr/>
          </p:nvSpPr>
          <p:spPr bwMode="auto">
            <a:xfrm>
              <a:off x="2630" y="850"/>
              <a:ext cx="1361" cy="2994"/>
            </a:xfrm>
            <a:custGeom>
              <a:avLst/>
              <a:gdLst>
                <a:gd name="T0" fmla="*/ 0 w 1180"/>
                <a:gd name="T1" fmla="*/ 2099 h 3130"/>
                <a:gd name="T2" fmla="*/ 492 w 1180"/>
                <a:gd name="T3" fmla="*/ 1703 h 3130"/>
                <a:gd name="T4" fmla="*/ 1474 w 1180"/>
                <a:gd name="T5" fmla="*/ 1308 h 3130"/>
                <a:gd name="T6" fmla="*/ 2621 w 1180"/>
                <a:gd name="T7" fmla="*/ 820 h 3130"/>
                <a:gd name="T8" fmla="*/ 3934 w 1180"/>
                <a:gd name="T9" fmla="*/ 273 h 3130"/>
                <a:gd name="T10" fmla="*/ 4264 w 1180"/>
                <a:gd name="T11" fmla="*/ 0 h 31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80"/>
                <a:gd name="T19" fmla="*/ 0 h 3130"/>
                <a:gd name="T20" fmla="*/ 1180 w 1180"/>
                <a:gd name="T21" fmla="*/ 3130 h 31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80" h="3130">
                  <a:moveTo>
                    <a:pt x="0" y="3130"/>
                  </a:moveTo>
                  <a:cubicBezTo>
                    <a:pt x="34" y="2933"/>
                    <a:pt x="68" y="2736"/>
                    <a:pt x="136" y="2540"/>
                  </a:cubicBezTo>
                  <a:cubicBezTo>
                    <a:pt x="204" y="2344"/>
                    <a:pt x="310" y="2170"/>
                    <a:pt x="408" y="1951"/>
                  </a:cubicBezTo>
                  <a:cubicBezTo>
                    <a:pt x="506" y="1732"/>
                    <a:pt x="613" y="1482"/>
                    <a:pt x="726" y="1225"/>
                  </a:cubicBezTo>
                  <a:cubicBezTo>
                    <a:pt x="839" y="968"/>
                    <a:pt x="1013" y="612"/>
                    <a:pt x="1089" y="408"/>
                  </a:cubicBezTo>
                  <a:cubicBezTo>
                    <a:pt x="1165" y="204"/>
                    <a:pt x="1172" y="102"/>
                    <a:pt x="1180" y="0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4" name="Freeform 10"/>
            <p:cNvSpPr>
              <a:spLocks noChangeAspect="1"/>
            </p:cNvSpPr>
            <p:nvPr/>
          </p:nvSpPr>
          <p:spPr bwMode="auto">
            <a:xfrm>
              <a:off x="1043" y="714"/>
              <a:ext cx="2494" cy="3039"/>
            </a:xfrm>
            <a:custGeom>
              <a:avLst/>
              <a:gdLst>
                <a:gd name="T0" fmla="*/ 0 w 2494"/>
                <a:gd name="T1" fmla="*/ 3039 h 3039"/>
                <a:gd name="T2" fmla="*/ 453 w 2494"/>
                <a:gd name="T3" fmla="*/ 2404 h 3039"/>
                <a:gd name="T4" fmla="*/ 1134 w 2494"/>
                <a:gd name="T5" fmla="*/ 1542 h 3039"/>
                <a:gd name="T6" fmla="*/ 1950 w 2494"/>
                <a:gd name="T7" fmla="*/ 726 h 3039"/>
                <a:gd name="T8" fmla="*/ 2494 w 2494"/>
                <a:gd name="T9" fmla="*/ 0 h 30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94"/>
                <a:gd name="T16" fmla="*/ 0 h 3039"/>
                <a:gd name="T17" fmla="*/ 2494 w 2494"/>
                <a:gd name="T18" fmla="*/ 3039 h 30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94" h="3039">
                  <a:moveTo>
                    <a:pt x="0" y="3039"/>
                  </a:moveTo>
                  <a:cubicBezTo>
                    <a:pt x="132" y="2846"/>
                    <a:pt x="264" y="2654"/>
                    <a:pt x="453" y="2404"/>
                  </a:cubicBezTo>
                  <a:cubicBezTo>
                    <a:pt x="642" y="2154"/>
                    <a:pt x="885" y="1822"/>
                    <a:pt x="1134" y="1542"/>
                  </a:cubicBezTo>
                  <a:cubicBezTo>
                    <a:pt x="1383" y="1262"/>
                    <a:pt x="1723" y="983"/>
                    <a:pt x="1950" y="726"/>
                  </a:cubicBezTo>
                  <a:cubicBezTo>
                    <a:pt x="2177" y="469"/>
                    <a:pt x="2403" y="121"/>
                    <a:pt x="2494" y="0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5" name="Freeform 12"/>
            <p:cNvSpPr>
              <a:spLocks noChangeAspect="1"/>
            </p:cNvSpPr>
            <p:nvPr/>
          </p:nvSpPr>
          <p:spPr bwMode="auto">
            <a:xfrm>
              <a:off x="725" y="2483"/>
              <a:ext cx="862" cy="1089"/>
            </a:xfrm>
            <a:custGeom>
              <a:avLst/>
              <a:gdLst>
                <a:gd name="T0" fmla="*/ 0 w 862"/>
                <a:gd name="T1" fmla="*/ 1089 h 1089"/>
                <a:gd name="T2" fmla="*/ 454 w 862"/>
                <a:gd name="T3" fmla="*/ 544 h 1089"/>
                <a:gd name="T4" fmla="*/ 862 w 862"/>
                <a:gd name="T5" fmla="*/ 0 h 1089"/>
                <a:gd name="T6" fmla="*/ 0 60000 65536"/>
                <a:gd name="T7" fmla="*/ 0 60000 65536"/>
                <a:gd name="T8" fmla="*/ 0 60000 65536"/>
                <a:gd name="T9" fmla="*/ 0 w 862"/>
                <a:gd name="T10" fmla="*/ 0 h 1089"/>
                <a:gd name="T11" fmla="*/ 862 w 862"/>
                <a:gd name="T12" fmla="*/ 1089 h 10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62" h="1089">
                  <a:moveTo>
                    <a:pt x="0" y="1089"/>
                  </a:moveTo>
                  <a:cubicBezTo>
                    <a:pt x="155" y="907"/>
                    <a:pt x="310" y="725"/>
                    <a:pt x="454" y="544"/>
                  </a:cubicBezTo>
                  <a:cubicBezTo>
                    <a:pt x="598" y="363"/>
                    <a:pt x="730" y="181"/>
                    <a:pt x="862" y="0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6" name="Freeform 13"/>
            <p:cNvSpPr>
              <a:spLocks noChangeAspect="1"/>
            </p:cNvSpPr>
            <p:nvPr/>
          </p:nvSpPr>
          <p:spPr bwMode="auto">
            <a:xfrm>
              <a:off x="1723" y="2801"/>
              <a:ext cx="998" cy="499"/>
            </a:xfrm>
            <a:custGeom>
              <a:avLst/>
              <a:gdLst>
                <a:gd name="T0" fmla="*/ 0 w 771"/>
                <a:gd name="T1" fmla="*/ 273 h 408"/>
                <a:gd name="T2" fmla="*/ 928 w 771"/>
                <a:gd name="T3" fmla="*/ 273 h 408"/>
                <a:gd name="T4" fmla="*/ 5544 w 771"/>
                <a:gd name="T5" fmla="*/ 1946 h 408"/>
                <a:gd name="T6" fmla="*/ 7865 w 771"/>
                <a:gd name="T7" fmla="*/ 2495 h 4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1"/>
                <a:gd name="T13" fmla="*/ 0 h 408"/>
                <a:gd name="T14" fmla="*/ 771 w 771"/>
                <a:gd name="T15" fmla="*/ 408 h 4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1" h="408">
                  <a:moveTo>
                    <a:pt x="0" y="45"/>
                  </a:moveTo>
                  <a:cubicBezTo>
                    <a:pt x="0" y="22"/>
                    <a:pt x="0" y="0"/>
                    <a:pt x="91" y="45"/>
                  </a:cubicBezTo>
                  <a:cubicBezTo>
                    <a:pt x="182" y="90"/>
                    <a:pt x="431" y="257"/>
                    <a:pt x="544" y="317"/>
                  </a:cubicBezTo>
                  <a:cubicBezTo>
                    <a:pt x="657" y="377"/>
                    <a:pt x="714" y="392"/>
                    <a:pt x="771" y="408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7" name="Freeform 14"/>
            <p:cNvSpPr>
              <a:spLocks noChangeAspect="1"/>
            </p:cNvSpPr>
            <p:nvPr/>
          </p:nvSpPr>
          <p:spPr bwMode="auto">
            <a:xfrm>
              <a:off x="2577" y="1803"/>
              <a:ext cx="688" cy="1096"/>
            </a:xfrm>
            <a:custGeom>
              <a:avLst/>
              <a:gdLst>
                <a:gd name="T0" fmla="*/ 688 w 688"/>
                <a:gd name="T1" fmla="*/ 0 h 1096"/>
                <a:gd name="T2" fmla="*/ 507 w 688"/>
                <a:gd name="T3" fmla="*/ 181 h 1096"/>
                <a:gd name="T4" fmla="*/ 325 w 688"/>
                <a:gd name="T5" fmla="*/ 499 h 1096"/>
                <a:gd name="T6" fmla="*/ 53 w 688"/>
                <a:gd name="T7" fmla="*/ 998 h 1096"/>
                <a:gd name="T8" fmla="*/ 8 w 688"/>
                <a:gd name="T9" fmla="*/ 1088 h 1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8"/>
                <a:gd name="T16" fmla="*/ 0 h 1096"/>
                <a:gd name="T17" fmla="*/ 688 w 688"/>
                <a:gd name="T18" fmla="*/ 1096 h 10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8" h="1096">
                  <a:moveTo>
                    <a:pt x="688" y="0"/>
                  </a:moveTo>
                  <a:cubicBezTo>
                    <a:pt x="627" y="49"/>
                    <a:pt x="567" y="98"/>
                    <a:pt x="507" y="181"/>
                  </a:cubicBezTo>
                  <a:cubicBezTo>
                    <a:pt x="447" y="264"/>
                    <a:pt x="401" y="363"/>
                    <a:pt x="325" y="499"/>
                  </a:cubicBezTo>
                  <a:cubicBezTo>
                    <a:pt x="249" y="635"/>
                    <a:pt x="106" y="900"/>
                    <a:pt x="53" y="998"/>
                  </a:cubicBezTo>
                  <a:cubicBezTo>
                    <a:pt x="0" y="1096"/>
                    <a:pt x="4" y="1092"/>
                    <a:pt x="8" y="1088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8" name="Freeform 15"/>
            <p:cNvSpPr>
              <a:spLocks noChangeAspect="1"/>
            </p:cNvSpPr>
            <p:nvPr/>
          </p:nvSpPr>
          <p:spPr bwMode="auto">
            <a:xfrm>
              <a:off x="3038" y="2846"/>
              <a:ext cx="925" cy="732"/>
            </a:xfrm>
            <a:custGeom>
              <a:avLst/>
              <a:gdLst>
                <a:gd name="T0" fmla="*/ 0 w 925"/>
                <a:gd name="T1" fmla="*/ 0 h 732"/>
                <a:gd name="T2" fmla="*/ 280 w 925"/>
                <a:gd name="T3" fmla="*/ 253 h 732"/>
                <a:gd name="T4" fmla="*/ 925 w 925"/>
                <a:gd name="T5" fmla="*/ 732 h 732"/>
                <a:gd name="T6" fmla="*/ 0 60000 65536"/>
                <a:gd name="T7" fmla="*/ 0 60000 65536"/>
                <a:gd name="T8" fmla="*/ 0 60000 65536"/>
                <a:gd name="T9" fmla="*/ 0 w 925"/>
                <a:gd name="T10" fmla="*/ 0 h 732"/>
                <a:gd name="T11" fmla="*/ 925 w 925"/>
                <a:gd name="T12" fmla="*/ 732 h 7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25" h="732">
                  <a:moveTo>
                    <a:pt x="0" y="0"/>
                  </a:moveTo>
                  <a:cubicBezTo>
                    <a:pt x="83" y="77"/>
                    <a:pt x="126" y="131"/>
                    <a:pt x="280" y="253"/>
                  </a:cubicBezTo>
                  <a:cubicBezTo>
                    <a:pt x="434" y="375"/>
                    <a:pt x="791" y="632"/>
                    <a:pt x="925" y="732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69" name="Freeform 16"/>
            <p:cNvSpPr>
              <a:spLocks noChangeAspect="1"/>
            </p:cNvSpPr>
            <p:nvPr/>
          </p:nvSpPr>
          <p:spPr bwMode="auto">
            <a:xfrm>
              <a:off x="3583" y="1803"/>
              <a:ext cx="1134" cy="1134"/>
            </a:xfrm>
            <a:custGeom>
              <a:avLst/>
              <a:gdLst>
                <a:gd name="T0" fmla="*/ 21 w 1293"/>
                <a:gd name="T1" fmla="*/ 9 h 1301"/>
                <a:gd name="T2" fmla="*/ 35 w 1293"/>
                <a:gd name="T3" fmla="*/ 35 h 1301"/>
                <a:gd name="T4" fmla="*/ 229 w 1293"/>
                <a:gd name="T5" fmla="*/ 220 h 1301"/>
                <a:gd name="T6" fmla="*/ 397 w 1293"/>
                <a:gd name="T7" fmla="*/ 377 h 13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93"/>
                <a:gd name="T13" fmla="*/ 0 h 1301"/>
                <a:gd name="T14" fmla="*/ 1293 w 1293"/>
                <a:gd name="T15" fmla="*/ 1301 h 13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3" h="1301">
                  <a:moveTo>
                    <a:pt x="68" y="31"/>
                  </a:moveTo>
                  <a:cubicBezTo>
                    <a:pt x="34" y="15"/>
                    <a:pt x="0" y="0"/>
                    <a:pt x="113" y="121"/>
                  </a:cubicBezTo>
                  <a:cubicBezTo>
                    <a:pt x="226" y="242"/>
                    <a:pt x="551" y="559"/>
                    <a:pt x="748" y="756"/>
                  </a:cubicBezTo>
                  <a:cubicBezTo>
                    <a:pt x="945" y="953"/>
                    <a:pt x="1119" y="1127"/>
                    <a:pt x="1293" y="1301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70" name="Freeform 17"/>
            <p:cNvSpPr>
              <a:spLocks noChangeAspect="1"/>
            </p:cNvSpPr>
            <p:nvPr/>
          </p:nvSpPr>
          <p:spPr bwMode="auto">
            <a:xfrm>
              <a:off x="2812" y="3164"/>
              <a:ext cx="181" cy="680"/>
            </a:xfrm>
            <a:custGeom>
              <a:avLst/>
              <a:gdLst>
                <a:gd name="T0" fmla="*/ 181 w 181"/>
                <a:gd name="T1" fmla="*/ 0 h 680"/>
                <a:gd name="T2" fmla="*/ 90 w 181"/>
                <a:gd name="T3" fmla="*/ 181 h 680"/>
                <a:gd name="T4" fmla="*/ 45 w 181"/>
                <a:gd name="T5" fmla="*/ 408 h 680"/>
                <a:gd name="T6" fmla="*/ 0 w 181"/>
                <a:gd name="T7" fmla="*/ 680 h 6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1"/>
                <a:gd name="T13" fmla="*/ 0 h 680"/>
                <a:gd name="T14" fmla="*/ 181 w 181"/>
                <a:gd name="T15" fmla="*/ 680 h 6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1" h="680">
                  <a:moveTo>
                    <a:pt x="181" y="0"/>
                  </a:moveTo>
                  <a:cubicBezTo>
                    <a:pt x="147" y="56"/>
                    <a:pt x="113" y="113"/>
                    <a:pt x="90" y="181"/>
                  </a:cubicBezTo>
                  <a:cubicBezTo>
                    <a:pt x="67" y="249"/>
                    <a:pt x="60" y="325"/>
                    <a:pt x="45" y="408"/>
                  </a:cubicBezTo>
                  <a:cubicBezTo>
                    <a:pt x="30" y="491"/>
                    <a:pt x="7" y="635"/>
                    <a:pt x="0" y="680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271" name="WordArt 18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1542" y="1077"/>
              <a:ext cx="708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FIGLI</a:t>
              </a:r>
            </a:p>
          </p:txBody>
        </p:sp>
        <p:sp>
          <p:nvSpPr>
            <p:cNvPr id="96272" name="WordArt 19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408" y="2215"/>
              <a:ext cx="861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CONIUGE</a:t>
              </a:r>
            </a:p>
          </p:txBody>
        </p:sp>
        <p:sp>
          <p:nvSpPr>
            <p:cNvPr id="96273" name="WordArt 20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918" y="1213"/>
              <a:ext cx="708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AMICI</a:t>
              </a:r>
            </a:p>
          </p:txBody>
        </p:sp>
        <p:sp>
          <p:nvSpPr>
            <p:cNvPr id="96274" name="WordArt 21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283" y="2442"/>
              <a:ext cx="708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MADRE</a:t>
              </a:r>
            </a:p>
          </p:txBody>
        </p:sp>
        <p:sp>
          <p:nvSpPr>
            <p:cNvPr id="96275" name="WordArt 22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4181" y="3223"/>
              <a:ext cx="708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LAVORO</a:t>
              </a:r>
            </a:p>
          </p:txBody>
        </p:sp>
        <p:sp>
          <p:nvSpPr>
            <p:cNvPr id="96276" name="WordArt 23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4626" y="3889"/>
              <a:ext cx="798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FRATELLO</a:t>
              </a:r>
            </a:p>
          </p:txBody>
        </p:sp>
        <p:sp>
          <p:nvSpPr>
            <p:cNvPr id="96277" name="WordArt 24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4018" y="4211"/>
              <a:ext cx="544" cy="4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PADRE</a:t>
              </a:r>
            </a:p>
          </p:txBody>
        </p:sp>
        <p:sp>
          <p:nvSpPr>
            <p:cNvPr id="96278" name="WordArt 25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401" y="3799"/>
              <a:ext cx="935" cy="2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PRINCIPALE</a:t>
              </a:r>
            </a:p>
          </p:txBody>
        </p:sp>
        <p:sp>
          <p:nvSpPr>
            <p:cNvPr id="96279" name="WordArt 26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4898" y="2937"/>
              <a:ext cx="544" cy="4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NONNO</a:t>
              </a:r>
            </a:p>
          </p:txBody>
        </p:sp>
        <p:sp>
          <p:nvSpPr>
            <p:cNvPr id="96280" name="WordArt 27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2630" y="669"/>
              <a:ext cx="544" cy="4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GATTO</a:t>
              </a:r>
            </a:p>
          </p:txBody>
        </p:sp>
        <p:sp>
          <p:nvSpPr>
            <p:cNvPr id="96281" name="WordArt 28"/>
            <p:cNvSpPr>
              <a:spLocks noChangeAspect="1" noChangeArrowheads="1" noChangeShapeType="1" noTextEdit="1"/>
            </p:cNvSpPr>
            <p:nvPr/>
          </p:nvSpPr>
          <p:spPr bwMode="auto">
            <a:xfrm rot="2059128">
              <a:off x="2449" y="1898"/>
              <a:ext cx="454" cy="4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ZIO</a:t>
              </a:r>
            </a:p>
          </p:txBody>
        </p:sp>
        <p:sp>
          <p:nvSpPr>
            <p:cNvPr id="96282" name="WordArt 29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1514" y="3073"/>
              <a:ext cx="708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HOBBY</a:t>
              </a:r>
            </a:p>
          </p:txBody>
        </p:sp>
        <p:sp>
          <p:nvSpPr>
            <p:cNvPr id="96283" name="WordArt 30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220" y="990"/>
              <a:ext cx="544" cy="4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IO</a:t>
              </a:r>
            </a:p>
            <a:p>
              <a:r>
                <a:rPr lang="it-IT" sz="23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SPORT</a:t>
              </a:r>
            </a:p>
          </p:txBody>
        </p:sp>
        <p:sp>
          <p:nvSpPr>
            <p:cNvPr id="96284" name="WordArt 31"/>
            <p:cNvSpPr>
              <a:spLocks noChangeAspect="1" noChangeArrowheads="1" noChangeShapeType="1" noTextEdit="1"/>
            </p:cNvSpPr>
            <p:nvPr/>
          </p:nvSpPr>
          <p:spPr bwMode="auto">
            <a:xfrm rot="2006306">
              <a:off x="1227" y="2460"/>
              <a:ext cx="136" cy="132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T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E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M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P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E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R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A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M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E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N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T</a:t>
              </a:r>
            </a:p>
            <a:p>
              <a:r>
                <a:rPr lang="pt-BR" sz="17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O</a:t>
              </a:r>
              <a:endParaRPr lang="it-IT" sz="17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96285" name="WordArt 32"/>
            <p:cNvSpPr>
              <a:spLocks noChangeAspect="1" noChangeArrowheads="1" noChangeShapeType="1" noTextEdit="1"/>
            </p:cNvSpPr>
            <p:nvPr/>
          </p:nvSpPr>
          <p:spPr bwMode="auto">
            <a:xfrm rot="1031283">
              <a:off x="2761" y="3073"/>
              <a:ext cx="96" cy="80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C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O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M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P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O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R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T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A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M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E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N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T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O</a:t>
              </a:r>
              <a:endParaRPr lang="it-IT" sz="10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96286" name="WordArt 33"/>
            <p:cNvSpPr>
              <a:spLocks noChangeAspect="1" noChangeArrowheads="1" noChangeShapeType="1" noTextEdit="1"/>
            </p:cNvSpPr>
            <p:nvPr/>
          </p:nvSpPr>
          <p:spPr bwMode="auto">
            <a:xfrm rot="1664119">
              <a:off x="2988" y="1867"/>
              <a:ext cx="96" cy="107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C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A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R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A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T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T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E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R</a:t>
              </a:r>
            </a:p>
            <a:p>
              <a:r>
                <a:rPr lang="pt-BR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E</a:t>
              </a:r>
              <a:endParaRPr lang="it-IT" sz="1000" b="1" kern="10">
                <a:ln w="12700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>
                    <a:alpha val="7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96287" name="WordArt 34"/>
            <p:cNvSpPr>
              <a:spLocks noChangeAspect="1" noChangeArrowheads="1" noChangeShapeType="1" noTextEdit="1"/>
            </p:cNvSpPr>
            <p:nvPr/>
          </p:nvSpPr>
          <p:spPr bwMode="auto">
            <a:xfrm rot="1664119">
              <a:off x="1814" y="2900"/>
              <a:ext cx="986" cy="9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CARATTERE</a:t>
              </a:r>
            </a:p>
          </p:txBody>
        </p:sp>
        <p:sp>
          <p:nvSpPr>
            <p:cNvPr id="96288" name="WordArt 35"/>
            <p:cNvSpPr>
              <a:spLocks noChangeAspect="1" noChangeArrowheads="1" noChangeShapeType="1" noTextEdit="1"/>
            </p:cNvSpPr>
            <p:nvPr/>
          </p:nvSpPr>
          <p:spPr bwMode="auto">
            <a:xfrm rot="2073577">
              <a:off x="2902" y="3218"/>
              <a:ext cx="986" cy="9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COMPORTAMENTO</a:t>
              </a:r>
            </a:p>
          </p:txBody>
        </p:sp>
        <p:sp>
          <p:nvSpPr>
            <p:cNvPr id="96289" name="WordArt 36"/>
            <p:cNvSpPr>
              <a:spLocks noChangeAspect="1" noChangeArrowheads="1" noChangeShapeType="1" noTextEdit="1"/>
            </p:cNvSpPr>
            <p:nvPr/>
          </p:nvSpPr>
          <p:spPr bwMode="auto">
            <a:xfrm rot="2698040">
              <a:off x="3339" y="2398"/>
              <a:ext cx="1406" cy="9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1000" b="1" kern="10">
                  <a:ln w="12700">
                    <a:solidFill>
                      <a:srgbClr val="CC3399"/>
                    </a:solidFill>
                    <a:round/>
                    <a:headEnd/>
                    <a:tailEnd/>
                  </a:ln>
                  <a:solidFill>
                    <a:srgbClr val="CC3399">
                      <a:alpha val="70195"/>
                    </a:srgbClr>
                  </a:solidFill>
                  <a:effectLst>
                    <a:outerShdw dist="45791" dir="2021404" algn="ctr" rotWithShape="0">
                      <a:srgbClr val="9999FF">
                        <a:alpha val="74997"/>
                      </a:srgbClr>
                    </a:outerShdw>
                  </a:effectLst>
                  <a:latin typeface="Verdana"/>
                  <a:ea typeface="Verdana"/>
                  <a:cs typeface="Verdana"/>
                </a:rPr>
                <a:t>TEMPERAMENTO</a:t>
              </a:r>
            </a:p>
          </p:txBody>
        </p:sp>
      </p:grp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Oval 4"/>
          <p:cNvSpPr>
            <a:spLocks noChangeArrowheads="1"/>
          </p:cNvSpPr>
          <p:nvPr/>
        </p:nvSpPr>
        <p:spPr bwMode="auto">
          <a:xfrm>
            <a:off x="617538" y="39688"/>
            <a:ext cx="7904162" cy="6775450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06" name="Oval 5"/>
          <p:cNvSpPr>
            <a:spLocks noChangeAspect="1" noChangeArrowheads="1"/>
          </p:cNvSpPr>
          <p:nvPr/>
        </p:nvSpPr>
        <p:spPr bwMode="auto">
          <a:xfrm>
            <a:off x="1116013" y="476250"/>
            <a:ext cx="6924675" cy="5934075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07" name="Oval 6"/>
          <p:cNvSpPr>
            <a:spLocks noChangeAspect="1" noChangeArrowheads="1"/>
          </p:cNvSpPr>
          <p:nvPr/>
        </p:nvSpPr>
        <p:spPr bwMode="auto">
          <a:xfrm>
            <a:off x="1598613" y="881063"/>
            <a:ext cx="5943600" cy="5094287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08" name="Oval 7"/>
          <p:cNvSpPr>
            <a:spLocks noChangeAspect="1" noChangeArrowheads="1"/>
          </p:cNvSpPr>
          <p:nvPr/>
        </p:nvSpPr>
        <p:spPr bwMode="auto">
          <a:xfrm>
            <a:off x="2087563" y="1300163"/>
            <a:ext cx="4965700" cy="4256087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09" name="Oval 8"/>
          <p:cNvSpPr>
            <a:spLocks noChangeAspect="1" noChangeArrowheads="1"/>
          </p:cNvSpPr>
          <p:nvPr/>
        </p:nvSpPr>
        <p:spPr bwMode="auto">
          <a:xfrm>
            <a:off x="2905125" y="1998663"/>
            <a:ext cx="3332163" cy="2857500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10" name="Oval 9"/>
          <p:cNvSpPr>
            <a:spLocks noChangeAspect="1" noChangeArrowheads="1"/>
          </p:cNvSpPr>
          <p:nvPr/>
        </p:nvSpPr>
        <p:spPr bwMode="auto">
          <a:xfrm>
            <a:off x="3230563" y="2279650"/>
            <a:ext cx="2679700" cy="2297113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11" name="Oval 10"/>
          <p:cNvSpPr>
            <a:spLocks noChangeAspect="1" noChangeArrowheads="1"/>
          </p:cNvSpPr>
          <p:nvPr/>
        </p:nvSpPr>
        <p:spPr bwMode="auto">
          <a:xfrm>
            <a:off x="3557588" y="2559050"/>
            <a:ext cx="2027237" cy="1738313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12" name="Oval 11"/>
          <p:cNvSpPr>
            <a:spLocks noChangeAspect="1" noChangeArrowheads="1"/>
          </p:cNvSpPr>
          <p:nvPr/>
        </p:nvSpPr>
        <p:spPr bwMode="auto">
          <a:xfrm>
            <a:off x="3883025" y="2840038"/>
            <a:ext cx="1374775" cy="1176337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98313" name="Oval 12"/>
          <p:cNvSpPr>
            <a:spLocks noChangeArrowheads="1"/>
          </p:cNvSpPr>
          <p:nvPr/>
        </p:nvSpPr>
        <p:spPr bwMode="auto">
          <a:xfrm>
            <a:off x="4270375" y="3011488"/>
            <a:ext cx="649288" cy="641350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46" tIns="37974" rIns="75946" bIns="37974" anchor="ctr"/>
          <a:lstStyle/>
          <a:p>
            <a:pPr defTabSz="757238"/>
            <a:endParaRPr lang="it-IT"/>
          </a:p>
        </p:txBody>
      </p:sp>
      <p:sp>
        <p:nvSpPr>
          <p:cNvPr id="98314" name="WordArt 13"/>
          <p:cNvSpPr>
            <a:spLocks noChangeArrowheads="1" noChangeShapeType="1" noTextEdit="1"/>
          </p:cNvSpPr>
          <p:nvPr/>
        </p:nvSpPr>
        <p:spPr bwMode="auto">
          <a:xfrm rot="225586">
            <a:off x="2238375" y="839788"/>
            <a:ext cx="4597400" cy="364013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304956"/>
              </a:avLst>
            </a:prstTxWarp>
          </a:bodyPr>
          <a:lstStyle/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      LIIVELLI  DI</a:t>
            </a:r>
          </a:p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COMUNICAZIONE</a:t>
            </a:r>
          </a:p>
        </p:txBody>
      </p:sp>
      <p:sp>
        <p:nvSpPr>
          <p:cNvPr id="98315" name="WordArt 14"/>
          <p:cNvSpPr>
            <a:spLocks noChangeArrowheads="1" noChangeShapeType="1" noTextEdit="1"/>
          </p:cNvSpPr>
          <p:nvPr/>
        </p:nvSpPr>
        <p:spPr bwMode="auto">
          <a:xfrm>
            <a:off x="3413125" y="2389188"/>
            <a:ext cx="2351088" cy="10810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712428"/>
              </a:avLst>
            </a:prstTxWarp>
          </a:bodyPr>
          <a:lstStyle/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                MEZZI</a:t>
            </a:r>
          </a:p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                DI</a:t>
            </a:r>
          </a:p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COMUNICAZIONE</a:t>
            </a:r>
          </a:p>
        </p:txBody>
      </p:sp>
      <p:sp>
        <p:nvSpPr>
          <p:cNvPr id="98316" name="WordArt 15"/>
          <p:cNvSpPr>
            <a:spLocks noChangeArrowheads="1" noChangeShapeType="1" noTextEdit="1"/>
          </p:cNvSpPr>
          <p:nvPr/>
        </p:nvSpPr>
        <p:spPr bwMode="auto">
          <a:xfrm>
            <a:off x="6122988" y="2478088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FIGLI</a:t>
            </a:r>
          </a:p>
        </p:txBody>
      </p:sp>
      <p:sp>
        <p:nvSpPr>
          <p:cNvPr id="98317" name="WordArt 16"/>
          <p:cNvSpPr>
            <a:spLocks noChangeArrowheads="1" noChangeShapeType="1" noTextEdit="1"/>
          </p:cNvSpPr>
          <p:nvPr/>
        </p:nvSpPr>
        <p:spPr bwMode="auto">
          <a:xfrm>
            <a:off x="6318250" y="3027363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CONIUGE</a:t>
            </a:r>
          </a:p>
        </p:txBody>
      </p:sp>
      <p:sp>
        <p:nvSpPr>
          <p:cNvPr id="98318" name="WordArt 17"/>
          <p:cNvSpPr>
            <a:spLocks noChangeArrowheads="1" noChangeShapeType="1" noTextEdit="1"/>
          </p:cNvSpPr>
          <p:nvPr/>
        </p:nvSpPr>
        <p:spPr bwMode="auto">
          <a:xfrm>
            <a:off x="6253163" y="3530600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MADRE</a:t>
            </a:r>
          </a:p>
        </p:txBody>
      </p:sp>
      <p:sp>
        <p:nvSpPr>
          <p:cNvPr id="98319" name="WordArt 18"/>
          <p:cNvSpPr>
            <a:spLocks noChangeArrowheads="1" noChangeShapeType="1" noTextEdit="1"/>
          </p:cNvSpPr>
          <p:nvPr/>
        </p:nvSpPr>
        <p:spPr bwMode="auto">
          <a:xfrm>
            <a:off x="6175375" y="4035425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FRATELLI</a:t>
            </a:r>
          </a:p>
        </p:txBody>
      </p:sp>
      <p:sp>
        <p:nvSpPr>
          <p:cNvPr id="98320" name="WordArt 19"/>
          <p:cNvSpPr>
            <a:spLocks noChangeArrowheads="1" noChangeShapeType="1" noTextEdit="1"/>
          </p:cNvSpPr>
          <p:nvPr/>
        </p:nvSpPr>
        <p:spPr bwMode="auto">
          <a:xfrm>
            <a:off x="5927725" y="4492625"/>
            <a:ext cx="620713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NONNI</a:t>
            </a:r>
          </a:p>
        </p:txBody>
      </p:sp>
      <p:sp>
        <p:nvSpPr>
          <p:cNvPr id="98321" name="WordArt 20"/>
          <p:cNvSpPr>
            <a:spLocks noChangeArrowheads="1" noChangeShapeType="1" noTextEdit="1"/>
          </p:cNvSpPr>
          <p:nvPr/>
        </p:nvSpPr>
        <p:spPr bwMode="auto">
          <a:xfrm>
            <a:off x="2317750" y="2589213"/>
            <a:ext cx="620713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PADRE</a:t>
            </a:r>
          </a:p>
        </p:txBody>
      </p:sp>
      <p:sp>
        <p:nvSpPr>
          <p:cNvPr id="98322" name="WordArt 21"/>
          <p:cNvSpPr>
            <a:spLocks noChangeArrowheads="1" noChangeShapeType="1" noTextEdit="1"/>
          </p:cNvSpPr>
          <p:nvPr/>
        </p:nvSpPr>
        <p:spPr bwMode="auto">
          <a:xfrm>
            <a:off x="2185988" y="3092450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ZII</a:t>
            </a:r>
          </a:p>
        </p:txBody>
      </p:sp>
      <p:sp>
        <p:nvSpPr>
          <p:cNvPr id="98323" name="WordArt 22"/>
          <p:cNvSpPr>
            <a:spLocks noChangeArrowheads="1" noChangeShapeType="1" noTextEdit="1"/>
          </p:cNvSpPr>
          <p:nvPr/>
        </p:nvSpPr>
        <p:spPr bwMode="auto">
          <a:xfrm>
            <a:off x="2238375" y="3598863"/>
            <a:ext cx="620713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HOBBY</a:t>
            </a:r>
          </a:p>
        </p:txBody>
      </p:sp>
      <p:sp>
        <p:nvSpPr>
          <p:cNvPr id="98324" name="WordArt 23"/>
          <p:cNvSpPr>
            <a:spLocks noChangeArrowheads="1" noChangeShapeType="1" noTextEdit="1"/>
          </p:cNvSpPr>
          <p:nvPr/>
        </p:nvSpPr>
        <p:spPr bwMode="auto">
          <a:xfrm rot="-1193110">
            <a:off x="2393950" y="4135438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CUGINI</a:t>
            </a:r>
          </a:p>
        </p:txBody>
      </p:sp>
      <p:sp>
        <p:nvSpPr>
          <p:cNvPr id="98325" name="WordArt 24"/>
          <p:cNvSpPr>
            <a:spLocks noChangeArrowheads="1" noChangeShapeType="1" noTextEdit="1"/>
          </p:cNvSpPr>
          <p:nvPr/>
        </p:nvSpPr>
        <p:spPr bwMode="auto">
          <a:xfrm rot="271975">
            <a:off x="3527425" y="3546475"/>
            <a:ext cx="1962150" cy="8636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COMPORTAMENTO</a:t>
            </a:r>
          </a:p>
        </p:txBody>
      </p:sp>
      <p:sp>
        <p:nvSpPr>
          <p:cNvPr id="98326" name="WordArt 25"/>
          <p:cNvSpPr>
            <a:spLocks noChangeArrowheads="1" noChangeShapeType="1" noTextEdit="1"/>
          </p:cNvSpPr>
          <p:nvPr/>
        </p:nvSpPr>
        <p:spPr bwMode="auto">
          <a:xfrm rot="544480">
            <a:off x="3479800" y="4116388"/>
            <a:ext cx="1893888" cy="5588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RAGIONAMENTO</a:t>
            </a:r>
          </a:p>
        </p:txBody>
      </p:sp>
      <p:sp>
        <p:nvSpPr>
          <p:cNvPr id="98327" name="WordArt 26"/>
          <p:cNvSpPr>
            <a:spLocks noChangeArrowheads="1" noChangeShapeType="1" noTextEdit="1"/>
          </p:cNvSpPr>
          <p:nvPr/>
        </p:nvSpPr>
        <p:spPr bwMode="auto">
          <a:xfrm rot="271975">
            <a:off x="3721100" y="3144838"/>
            <a:ext cx="1633538" cy="10223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TEMPERAMENTO</a:t>
            </a:r>
          </a:p>
        </p:txBody>
      </p:sp>
      <p:sp>
        <p:nvSpPr>
          <p:cNvPr id="98328" name="WordArt 27"/>
          <p:cNvSpPr>
            <a:spLocks noChangeArrowheads="1" noChangeShapeType="1" noTextEdit="1"/>
          </p:cNvSpPr>
          <p:nvPr/>
        </p:nvSpPr>
        <p:spPr bwMode="auto">
          <a:xfrm>
            <a:off x="4051300" y="3429000"/>
            <a:ext cx="1042988" cy="44767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CARATTERE</a:t>
            </a:r>
          </a:p>
        </p:txBody>
      </p:sp>
      <p:sp>
        <p:nvSpPr>
          <p:cNvPr id="98329" name="WordArt 28"/>
          <p:cNvSpPr>
            <a:spLocks noChangeArrowheads="1" noChangeShapeType="1" noTextEdit="1"/>
          </p:cNvSpPr>
          <p:nvPr/>
        </p:nvSpPr>
        <p:spPr bwMode="auto">
          <a:xfrm>
            <a:off x="3100388" y="4318000"/>
            <a:ext cx="2749550" cy="9525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RAPPORTI INTIMI</a:t>
            </a:r>
          </a:p>
        </p:txBody>
      </p:sp>
      <p:sp>
        <p:nvSpPr>
          <p:cNvPr id="98330" name="Line 29"/>
          <p:cNvSpPr>
            <a:spLocks noChangeShapeType="1"/>
          </p:cNvSpPr>
          <p:nvPr/>
        </p:nvSpPr>
        <p:spPr bwMode="auto">
          <a:xfrm flipH="1">
            <a:off x="2547938" y="4213225"/>
            <a:ext cx="587375" cy="33655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1" name="Line 30"/>
          <p:cNvSpPr>
            <a:spLocks noChangeShapeType="1"/>
          </p:cNvSpPr>
          <p:nvPr/>
        </p:nvSpPr>
        <p:spPr bwMode="auto">
          <a:xfrm flipH="1">
            <a:off x="2155825" y="3876675"/>
            <a:ext cx="847725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2" name="Line 31"/>
          <p:cNvSpPr>
            <a:spLocks noChangeShapeType="1"/>
          </p:cNvSpPr>
          <p:nvPr/>
        </p:nvSpPr>
        <p:spPr bwMode="auto">
          <a:xfrm flipH="1">
            <a:off x="2089150" y="3373438"/>
            <a:ext cx="785813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3" name="Line 32"/>
          <p:cNvSpPr>
            <a:spLocks noChangeShapeType="1"/>
          </p:cNvSpPr>
          <p:nvPr/>
        </p:nvSpPr>
        <p:spPr bwMode="auto">
          <a:xfrm flipH="1">
            <a:off x="2220913" y="2870200"/>
            <a:ext cx="782637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4" name="Line 33"/>
          <p:cNvSpPr>
            <a:spLocks noChangeShapeType="1"/>
          </p:cNvSpPr>
          <p:nvPr/>
        </p:nvSpPr>
        <p:spPr bwMode="auto">
          <a:xfrm flipH="1" flipV="1">
            <a:off x="2627313" y="2133600"/>
            <a:ext cx="717550" cy="280988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5" name="Line 34"/>
          <p:cNvSpPr>
            <a:spLocks noChangeShapeType="1"/>
          </p:cNvSpPr>
          <p:nvPr/>
        </p:nvSpPr>
        <p:spPr bwMode="auto">
          <a:xfrm>
            <a:off x="5681663" y="4549775"/>
            <a:ext cx="654050" cy="390525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6" name="Line 35"/>
          <p:cNvSpPr>
            <a:spLocks noChangeShapeType="1"/>
          </p:cNvSpPr>
          <p:nvPr/>
        </p:nvSpPr>
        <p:spPr bwMode="auto">
          <a:xfrm>
            <a:off x="5943600" y="4268788"/>
            <a:ext cx="914400" cy="111125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7" name="Line 36"/>
          <p:cNvSpPr>
            <a:spLocks noChangeShapeType="1"/>
          </p:cNvSpPr>
          <p:nvPr/>
        </p:nvSpPr>
        <p:spPr bwMode="auto">
          <a:xfrm>
            <a:off x="6205538" y="3821113"/>
            <a:ext cx="849312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8" name="Line 37"/>
          <p:cNvSpPr>
            <a:spLocks noChangeShapeType="1"/>
          </p:cNvSpPr>
          <p:nvPr/>
        </p:nvSpPr>
        <p:spPr bwMode="auto">
          <a:xfrm>
            <a:off x="6205538" y="3316288"/>
            <a:ext cx="914400" cy="5715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39" name="Line 38"/>
          <p:cNvSpPr>
            <a:spLocks noChangeShapeType="1"/>
          </p:cNvSpPr>
          <p:nvPr/>
        </p:nvSpPr>
        <p:spPr bwMode="auto">
          <a:xfrm>
            <a:off x="6073775" y="2814638"/>
            <a:ext cx="849313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40" name="Line 39"/>
          <p:cNvSpPr>
            <a:spLocks noChangeShapeType="1"/>
          </p:cNvSpPr>
          <p:nvPr/>
        </p:nvSpPr>
        <p:spPr bwMode="auto">
          <a:xfrm flipV="1">
            <a:off x="5813425" y="2308225"/>
            <a:ext cx="782638" cy="112713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98341" name="Text Box 40"/>
          <p:cNvSpPr txBox="1">
            <a:spLocks noChangeArrowheads="1"/>
          </p:cNvSpPr>
          <p:nvPr/>
        </p:nvSpPr>
        <p:spPr bwMode="auto">
          <a:xfrm>
            <a:off x="3997325" y="4899025"/>
            <a:ext cx="9525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I° LIVELLO</a:t>
            </a:r>
          </a:p>
        </p:txBody>
      </p:sp>
      <p:sp>
        <p:nvSpPr>
          <p:cNvPr id="98342" name="Text Box 41"/>
          <p:cNvSpPr txBox="1">
            <a:spLocks noChangeArrowheads="1"/>
          </p:cNvSpPr>
          <p:nvPr/>
        </p:nvSpPr>
        <p:spPr bwMode="auto">
          <a:xfrm>
            <a:off x="3959225" y="5432425"/>
            <a:ext cx="1022350" cy="230188"/>
          </a:xfrm>
          <a:prstGeom prst="rect">
            <a:avLst/>
          </a:prstGeom>
          <a:solidFill>
            <a:srgbClr val="FA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II° LIVELLO</a:t>
            </a:r>
          </a:p>
        </p:txBody>
      </p:sp>
      <p:sp>
        <p:nvSpPr>
          <p:cNvPr id="98343" name="Text Box 42"/>
          <p:cNvSpPr txBox="1">
            <a:spLocks noChangeArrowheads="1"/>
          </p:cNvSpPr>
          <p:nvPr/>
        </p:nvSpPr>
        <p:spPr bwMode="auto">
          <a:xfrm>
            <a:off x="3946525" y="6070600"/>
            <a:ext cx="1092200" cy="230188"/>
          </a:xfrm>
          <a:prstGeom prst="rect">
            <a:avLst/>
          </a:prstGeom>
          <a:solidFill>
            <a:srgbClr val="FA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III° LIVELLO</a:t>
            </a:r>
          </a:p>
        </p:txBody>
      </p:sp>
      <p:sp>
        <p:nvSpPr>
          <p:cNvPr id="98344" name="Text Box 43"/>
          <p:cNvSpPr txBox="1">
            <a:spLocks noChangeArrowheads="1"/>
          </p:cNvSpPr>
          <p:nvPr/>
        </p:nvSpPr>
        <p:spPr bwMode="auto">
          <a:xfrm>
            <a:off x="3903663" y="6518275"/>
            <a:ext cx="1050925" cy="231775"/>
          </a:xfrm>
          <a:prstGeom prst="rect">
            <a:avLst/>
          </a:prstGeom>
          <a:solidFill>
            <a:srgbClr val="FA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IV° LIVELLO</a:t>
            </a:r>
          </a:p>
        </p:txBody>
      </p:sp>
      <p:sp>
        <p:nvSpPr>
          <p:cNvPr id="98345" name="WordArt 44"/>
          <p:cNvSpPr>
            <a:spLocks noChangeArrowheads="1" noChangeShapeType="1" noTextEdit="1"/>
          </p:cNvSpPr>
          <p:nvPr/>
        </p:nvSpPr>
        <p:spPr bwMode="auto">
          <a:xfrm>
            <a:off x="3413125" y="5454650"/>
            <a:ext cx="2286000" cy="3365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TU MI SERVI</a:t>
            </a:r>
          </a:p>
        </p:txBody>
      </p:sp>
      <p:sp>
        <p:nvSpPr>
          <p:cNvPr id="98346" name="WordArt 45"/>
          <p:cNvSpPr>
            <a:spLocks noChangeArrowheads="1" noChangeShapeType="1" noTextEdit="1"/>
          </p:cNvSpPr>
          <p:nvPr/>
        </p:nvSpPr>
        <p:spPr bwMode="auto">
          <a:xfrm rot="2002369">
            <a:off x="1835150" y="5351463"/>
            <a:ext cx="2220913" cy="44926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LA  NATURA</a:t>
            </a:r>
          </a:p>
        </p:txBody>
      </p:sp>
      <p:sp>
        <p:nvSpPr>
          <p:cNvPr id="98347" name="WordArt 46"/>
          <p:cNvSpPr>
            <a:spLocks noChangeArrowheads="1" noChangeShapeType="1" noTextEdit="1"/>
          </p:cNvSpPr>
          <p:nvPr/>
        </p:nvSpPr>
        <p:spPr bwMode="auto">
          <a:xfrm rot="-2018322">
            <a:off x="5029200" y="5373688"/>
            <a:ext cx="2220913" cy="44926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LA  TERRA</a:t>
            </a:r>
          </a:p>
        </p:txBody>
      </p:sp>
      <p:sp>
        <p:nvSpPr>
          <p:cNvPr id="98348" name="WordArt 47"/>
          <p:cNvSpPr>
            <a:spLocks noChangeArrowheads="1" noChangeShapeType="1" noTextEdit="1"/>
          </p:cNvSpPr>
          <p:nvPr/>
        </p:nvSpPr>
        <p:spPr bwMode="auto">
          <a:xfrm rot="2166449">
            <a:off x="1069975" y="4900613"/>
            <a:ext cx="3662363" cy="128428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058547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IL SISTEMA SOLARE</a:t>
            </a:r>
          </a:p>
        </p:txBody>
      </p:sp>
      <p:sp>
        <p:nvSpPr>
          <p:cNvPr id="98349" name="WordArt 48"/>
          <p:cNvSpPr>
            <a:spLocks noChangeArrowheads="1" noChangeShapeType="1" noTextEdit="1"/>
          </p:cNvSpPr>
          <p:nvPr/>
        </p:nvSpPr>
        <p:spPr bwMode="auto">
          <a:xfrm rot="-1621852">
            <a:off x="5014913" y="5881688"/>
            <a:ext cx="2222500" cy="44926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L'UNIVERSO</a:t>
            </a:r>
          </a:p>
        </p:txBody>
      </p:sp>
      <p:sp>
        <p:nvSpPr>
          <p:cNvPr id="98350" name="WordArt 50"/>
          <p:cNvSpPr>
            <a:spLocks noChangeArrowheads="1" noChangeShapeType="1" noTextEdit="1"/>
          </p:cNvSpPr>
          <p:nvPr/>
        </p:nvSpPr>
        <p:spPr bwMode="auto">
          <a:xfrm>
            <a:off x="4424363" y="3144838"/>
            <a:ext cx="361950" cy="339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IO</a:t>
            </a:r>
          </a:p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M.I.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Oval 70"/>
          <p:cNvSpPr>
            <a:spLocks noChangeArrowheads="1"/>
          </p:cNvSpPr>
          <p:nvPr/>
        </p:nvSpPr>
        <p:spPr bwMode="auto">
          <a:xfrm>
            <a:off x="617538" y="39688"/>
            <a:ext cx="7904162" cy="6775450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54" name="Oval 71"/>
          <p:cNvSpPr>
            <a:spLocks noChangeAspect="1" noChangeArrowheads="1"/>
          </p:cNvSpPr>
          <p:nvPr/>
        </p:nvSpPr>
        <p:spPr bwMode="auto">
          <a:xfrm>
            <a:off x="1108075" y="461963"/>
            <a:ext cx="6924675" cy="5934075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55" name="Oval 72"/>
          <p:cNvSpPr>
            <a:spLocks noChangeAspect="1" noChangeArrowheads="1"/>
          </p:cNvSpPr>
          <p:nvPr/>
        </p:nvSpPr>
        <p:spPr bwMode="auto">
          <a:xfrm>
            <a:off x="1598613" y="881063"/>
            <a:ext cx="5943600" cy="5094287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56" name="Oval 73"/>
          <p:cNvSpPr>
            <a:spLocks noChangeAspect="1" noChangeArrowheads="1"/>
          </p:cNvSpPr>
          <p:nvPr/>
        </p:nvSpPr>
        <p:spPr bwMode="auto">
          <a:xfrm>
            <a:off x="2087563" y="1300163"/>
            <a:ext cx="4965700" cy="4256087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57" name="Oval 74"/>
          <p:cNvSpPr>
            <a:spLocks noChangeAspect="1" noChangeArrowheads="1"/>
          </p:cNvSpPr>
          <p:nvPr/>
        </p:nvSpPr>
        <p:spPr bwMode="auto">
          <a:xfrm>
            <a:off x="2905125" y="1998663"/>
            <a:ext cx="3332163" cy="2857500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58" name="Oval 75"/>
          <p:cNvSpPr>
            <a:spLocks noChangeAspect="1" noChangeArrowheads="1"/>
          </p:cNvSpPr>
          <p:nvPr/>
        </p:nvSpPr>
        <p:spPr bwMode="auto">
          <a:xfrm>
            <a:off x="3084513" y="2279650"/>
            <a:ext cx="3076575" cy="2405063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59" name="Oval 76"/>
          <p:cNvSpPr>
            <a:spLocks noChangeAspect="1" noChangeArrowheads="1"/>
          </p:cNvSpPr>
          <p:nvPr/>
        </p:nvSpPr>
        <p:spPr bwMode="auto">
          <a:xfrm>
            <a:off x="3216275" y="2374900"/>
            <a:ext cx="2774950" cy="2193925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60" name="Oval 77"/>
          <p:cNvSpPr>
            <a:spLocks noChangeAspect="1" noChangeArrowheads="1"/>
          </p:cNvSpPr>
          <p:nvPr/>
        </p:nvSpPr>
        <p:spPr bwMode="auto">
          <a:xfrm>
            <a:off x="3422650" y="2524125"/>
            <a:ext cx="2546350" cy="1893888"/>
          </a:xfrm>
          <a:prstGeom prst="ellips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59" tIns="37980" rIns="75959" bIns="37980" anchor="ctr"/>
          <a:lstStyle/>
          <a:p>
            <a:endParaRPr lang="it-IT"/>
          </a:p>
        </p:txBody>
      </p:sp>
      <p:sp>
        <p:nvSpPr>
          <p:cNvPr id="100361" name="Oval 78"/>
          <p:cNvSpPr>
            <a:spLocks noChangeArrowheads="1"/>
          </p:cNvSpPr>
          <p:nvPr/>
        </p:nvSpPr>
        <p:spPr bwMode="auto">
          <a:xfrm>
            <a:off x="3670300" y="2697163"/>
            <a:ext cx="1878013" cy="1573212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5946" tIns="37974" rIns="75946" bIns="37974" anchor="ctr"/>
          <a:lstStyle/>
          <a:p>
            <a:pPr defTabSz="757238"/>
            <a:endParaRPr lang="it-IT"/>
          </a:p>
        </p:txBody>
      </p:sp>
      <p:sp>
        <p:nvSpPr>
          <p:cNvPr id="102410" name="WordArt 79"/>
          <p:cNvSpPr>
            <a:spLocks noChangeArrowheads="1" noChangeShapeType="1" noTextEdit="1"/>
          </p:cNvSpPr>
          <p:nvPr/>
        </p:nvSpPr>
        <p:spPr bwMode="auto">
          <a:xfrm rot="225586">
            <a:off x="2314576" y="348485"/>
            <a:ext cx="4597399" cy="1548594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304954"/>
              </a:avLst>
            </a:prstTxWarp>
          </a:bodyPr>
          <a:lstStyle/>
          <a:p>
            <a:pPr>
              <a:defRPr/>
            </a:pP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        </a:t>
            </a:r>
            <a:r>
              <a:rPr lang="it-IT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LIVELLI </a:t>
            </a: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  <a:r>
              <a:rPr lang="it-IT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DI</a:t>
            </a:r>
          </a:p>
          <a:p>
            <a:pPr>
              <a:defRPr/>
            </a:pPr>
            <a:r>
              <a:rPr lang="it-IT" sz="23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COMUNICAZIONE</a:t>
            </a:r>
          </a:p>
        </p:txBody>
      </p:sp>
      <p:sp>
        <p:nvSpPr>
          <p:cNvPr id="100363" name="WordArt 80"/>
          <p:cNvSpPr>
            <a:spLocks noChangeArrowheads="1" noChangeShapeType="1" noTextEdit="1"/>
          </p:cNvSpPr>
          <p:nvPr/>
        </p:nvSpPr>
        <p:spPr bwMode="auto">
          <a:xfrm>
            <a:off x="3413125" y="2312988"/>
            <a:ext cx="2351088" cy="10810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712428"/>
              </a:avLst>
            </a:prstTxWarp>
          </a:bodyPr>
          <a:lstStyle/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               MEZZI</a:t>
            </a:r>
          </a:p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               DI</a:t>
            </a:r>
          </a:p>
          <a:p>
            <a:r>
              <a:rPr lang="it-IT" sz="23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COMUNICAZIONE</a:t>
            </a:r>
          </a:p>
        </p:txBody>
      </p:sp>
      <p:sp>
        <p:nvSpPr>
          <p:cNvPr id="100364" name="WordArt 81"/>
          <p:cNvSpPr>
            <a:spLocks noChangeArrowheads="1" noChangeShapeType="1" noTextEdit="1"/>
          </p:cNvSpPr>
          <p:nvPr/>
        </p:nvSpPr>
        <p:spPr bwMode="auto">
          <a:xfrm>
            <a:off x="6122988" y="2478088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FIGLI</a:t>
            </a:r>
          </a:p>
        </p:txBody>
      </p:sp>
      <p:sp>
        <p:nvSpPr>
          <p:cNvPr id="100365" name="WordArt 82"/>
          <p:cNvSpPr>
            <a:spLocks noChangeArrowheads="1" noChangeShapeType="1" noTextEdit="1"/>
          </p:cNvSpPr>
          <p:nvPr/>
        </p:nvSpPr>
        <p:spPr bwMode="auto">
          <a:xfrm>
            <a:off x="6318250" y="3027363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CONIUGE</a:t>
            </a:r>
          </a:p>
        </p:txBody>
      </p:sp>
      <p:sp>
        <p:nvSpPr>
          <p:cNvPr id="100366" name="WordArt 83"/>
          <p:cNvSpPr>
            <a:spLocks noChangeArrowheads="1" noChangeShapeType="1" noTextEdit="1"/>
          </p:cNvSpPr>
          <p:nvPr/>
        </p:nvSpPr>
        <p:spPr bwMode="auto">
          <a:xfrm>
            <a:off x="6253163" y="3530600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MADRE</a:t>
            </a:r>
          </a:p>
        </p:txBody>
      </p:sp>
      <p:sp>
        <p:nvSpPr>
          <p:cNvPr id="100367" name="WordArt 84"/>
          <p:cNvSpPr>
            <a:spLocks noChangeArrowheads="1" noChangeShapeType="1" noTextEdit="1"/>
          </p:cNvSpPr>
          <p:nvPr/>
        </p:nvSpPr>
        <p:spPr bwMode="auto">
          <a:xfrm>
            <a:off x="6175375" y="4035425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FRATELLI</a:t>
            </a:r>
          </a:p>
        </p:txBody>
      </p:sp>
      <p:sp>
        <p:nvSpPr>
          <p:cNvPr id="100368" name="WordArt 85"/>
          <p:cNvSpPr>
            <a:spLocks noChangeArrowheads="1" noChangeShapeType="1" noTextEdit="1"/>
          </p:cNvSpPr>
          <p:nvPr/>
        </p:nvSpPr>
        <p:spPr bwMode="auto">
          <a:xfrm>
            <a:off x="5927725" y="4492625"/>
            <a:ext cx="620713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NONNI</a:t>
            </a:r>
          </a:p>
        </p:txBody>
      </p:sp>
      <p:sp>
        <p:nvSpPr>
          <p:cNvPr id="100369" name="WordArt 86"/>
          <p:cNvSpPr>
            <a:spLocks noChangeArrowheads="1" noChangeShapeType="1" noTextEdit="1"/>
          </p:cNvSpPr>
          <p:nvPr/>
        </p:nvSpPr>
        <p:spPr bwMode="auto">
          <a:xfrm>
            <a:off x="2317750" y="2589213"/>
            <a:ext cx="620713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PADRE</a:t>
            </a:r>
          </a:p>
        </p:txBody>
      </p:sp>
      <p:sp>
        <p:nvSpPr>
          <p:cNvPr id="100370" name="WordArt 87"/>
          <p:cNvSpPr>
            <a:spLocks noChangeArrowheads="1" noChangeShapeType="1" noTextEdit="1"/>
          </p:cNvSpPr>
          <p:nvPr/>
        </p:nvSpPr>
        <p:spPr bwMode="auto">
          <a:xfrm>
            <a:off x="2185988" y="3092450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ZII</a:t>
            </a:r>
          </a:p>
        </p:txBody>
      </p:sp>
      <p:sp>
        <p:nvSpPr>
          <p:cNvPr id="100371" name="WordArt 88"/>
          <p:cNvSpPr>
            <a:spLocks noChangeArrowheads="1" noChangeShapeType="1" noTextEdit="1"/>
          </p:cNvSpPr>
          <p:nvPr/>
        </p:nvSpPr>
        <p:spPr bwMode="auto">
          <a:xfrm>
            <a:off x="2238375" y="3598863"/>
            <a:ext cx="620713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99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HOBBY</a:t>
            </a:r>
          </a:p>
        </p:txBody>
      </p:sp>
      <p:sp>
        <p:nvSpPr>
          <p:cNvPr id="100372" name="WordArt 89"/>
          <p:cNvSpPr>
            <a:spLocks noChangeArrowheads="1" noChangeShapeType="1" noTextEdit="1"/>
          </p:cNvSpPr>
          <p:nvPr/>
        </p:nvSpPr>
        <p:spPr bwMode="auto">
          <a:xfrm rot="-1193110">
            <a:off x="2393950" y="4135438"/>
            <a:ext cx="622300" cy="12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CUGINI</a:t>
            </a:r>
          </a:p>
        </p:txBody>
      </p:sp>
      <p:sp>
        <p:nvSpPr>
          <p:cNvPr id="100373" name="WordArt 90"/>
          <p:cNvSpPr>
            <a:spLocks noChangeAspect="1" noChangeArrowheads="1" noChangeShapeType="1" noTextEdit="1"/>
          </p:cNvSpPr>
          <p:nvPr/>
        </p:nvSpPr>
        <p:spPr bwMode="auto">
          <a:xfrm rot="271975">
            <a:off x="3973513" y="4132263"/>
            <a:ext cx="1177925" cy="51911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540677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COMPORTAMENTO</a:t>
            </a:r>
          </a:p>
        </p:txBody>
      </p:sp>
      <p:sp>
        <p:nvSpPr>
          <p:cNvPr id="100374" name="WordArt 91"/>
          <p:cNvSpPr>
            <a:spLocks noChangeArrowheads="1" noChangeShapeType="1" noTextEdit="1"/>
          </p:cNvSpPr>
          <p:nvPr/>
        </p:nvSpPr>
        <p:spPr bwMode="auto">
          <a:xfrm>
            <a:off x="3865563" y="4619625"/>
            <a:ext cx="1473200" cy="141288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21583336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RAGIONAMENTO</a:t>
            </a:r>
          </a:p>
        </p:txBody>
      </p:sp>
      <p:sp>
        <p:nvSpPr>
          <p:cNvPr id="100375" name="WordArt 92"/>
          <p:cNvSpPr>
            <a:spLocks noChangeAspect="1" noChangeArrowheads="1" noChangeShapeType="1" noTextEdit="1"/>
          </p:cNvSpPr>
          <p:nvPr/>
        </p:nvSpPr>
        <p:spPr bwMode="auto">
          <a:xfrm rot="271975">
            <a:off x="4087813" y="4024313"/>
            <a:ext cx="1084262" cy="4921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TEMPERAMENTO</a:t>
            </a:r>
          </a:p>
        </p:txBody>
      </p:sp>
      <p:sp>
        <p:nvSpPr>
          <p:cNvPr id="100376" name="WordArt 93"/>
          <p:cNvSpPr>
            <a:spLocks noChangeAspect="1" noChangeArrowheads="1" noChangeShapeType="1" noTextEdit="1"/>
          </p:cNvSpPr>
          <p:nvPr/>
        </p:nvSpPr>
        <p:spPr bwMode="auto">
          <a:xfrm>
            <a:off x="4221163" y="4057650"/>
            <a:ext cx="730250" cy="3143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CARATTERE</a:t>
            </a:r>
          </a:p>
        </p:txBody>
      </p:sp>
      <p:sp>
        <p:nvSpPr>
          <p:cNvPr id="100377" name="WordArt 94"/>
          <p:cNvSpPr>
            <a:spLocks noChangeArrowheads="1" noChangeShapeType="1" noTextEdit="1"/>
          </p:cNvSpPr>
          <p:nvPr/>
        </p:nvSpPr>
        <p:spPr bwMode="auto">
          <a:xfrm>
            <a:off x="3100388" y="4318000"/>
            <a:ext cx="2749550" cy="9525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9966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RAPPORTI INTIMI</a:t>
            </a:r>
          </a:p>
        </p:txBody>
      </p:sp>
      <p:sp>
        <p:nvSpPr>
          <p:cNvPr id="100378" name="Line 95"/>
          <p:cNvSpPr>
            <a:spLocks noChangeShapeType="1"/>
          </p:cNvSpPr>
          <p:nvPr/>
        </p:nvSpPr>
        <p:spPr bwMode="auto">
          <a:xfrm flipH="1">
            <a:off x="2547938" y="4213225"/>
            <a:ext cx="587375" cy="33655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79" name="Line 96"/>
          <p:cNvSpPr>
            <a:spLocks noChangeShapeType="1"/>
          </p:cNvSpPr>
          <p:nvPr/>
        </p:nvSpPr>
        <p:spPr bwMode="auto">
          <a:xfrm flipH="1">
            <a:off x="2155825" y="3876675"/>
            <a:ext cx="847725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0" name="Line 97"/>
          <p:cNvSpPr>
            <a:spLocks noChangeShapeType="1"/>
          </p:cNvSpPr>
          <p:nvPr/>
        </p:nvSpPr>
        <p:spPr bwMode="auto">
          <a:xfrm flipH="1">
            <a:off x="2089150" y="3373438"/>
            <a:ext cx="785813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1" name="Line 98"/>
          <p:cNvSpPr>
            <a:spLocks noChangeShapeType="1"/>
          </p:cNvSpPr>
          <p:nvPr/>
        </p:nvSpPr>
        <p:spPr bwMode="auto">
          <a:xfrm flipH="1">
            <a:off x="2220913" y="2870200"/>
            <a:ext cx="782637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2" name="Line 99"/>
          <p:cNvSpPr>
            <a:spLocks noChangeShapeType="1"/>
          </p:cNvSpPr>
          <p:nvPr/>
        </p:nvSpPr>
        <p:spPr bwMode="auto">
          <a:xfrm flipH="1" flipV="1">
            <a:off x="2555875" y="2349500"/>
            <a:ext cx="717550" cy="280988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3" name="Line 100"/>
          <p:cNvSpPr>
            <a:spLocks noChangeShapeType="1"/>
          </p:cNvSpPr>
          <p:nvPr/>
        </p:nvSpPr>
        <p:spPr bwMode="auto">
          <a:xfrm>
            <a:off x="5681663" y="4549775"/>
            <a:ext cx="654050" cy="390525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4" name="Line 101"/>
          <p:cNvSpPr>
            <a:spLocks noChangeShapeType="1"/>
          </p:cNvSpPr>
          <p:nvPr/>
        </p:nvSpPr>
        <p:spPr bwMode="auto">
          <a:xfrm>
            <a:off x="5943600" y="4268788"/>
            <a:ext cx="914400" cy="111125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5" name="Line 102"/>
          <p:cNvSpPr>
            <a:spLocks noChangeShapeType="1"/>
          </p:cNvSpPr>
          <p:nvPr/>
        </p:nvSpPr>
        <p:spPr bwMode="auto">
          <a:xfrm>
            <a:off x="6205538" y="3821113"/>
            <a:ext cx="849312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6" name="Line 103"/>
          <p:cNvSpPr>
            <a:spLocks noChangeShapeType="1"/>
          </p:cNvSpPr>
          <p:nvPr/>
        </p:nvSpPr>
        <p:spPr bwMode="auto">
          <a:xfrm>
            <a:off x="6205538" y="3316288"/>
            <a:ext cx="914400" cy="5715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7" name="Line 104"/>
          <p:cNvSpPr>
            <a:spLocks noChangeShapeType="1"/>
          </p:cNvSpPr>
          <p:nvPr/>
        </p:nvSpPr>
        <p:spPr bwMode="auto">
          <a:xfrm>
            <a:off x="6073775" y="2814638"/>
            <a:ext cx="849313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8" name="Line 105"/>
          <p:cNvSpPr>
            <a:spLocks noChangeShapeType="1"/>
          </p:cNvSpPr>
          <p:nvPr/>
        </p:nvSpPr>
        <p:spPr bwMode="auto">
          <a:xfrm flipV="1">
            <a:off x="5813425" y="2308225"/>
            <a:ext cx="782638" cy="112713"/>
          </a:xfrm>
          <a:prstGeom prst="line">
            <a:avLst/>
          </a:prstGeom>
          <a:noFill/>
          <a:ln w="9525">
            <a:solidFill>
              <a:srgbClr val="000099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959" tIns="37980" rIns="75959" bIns="37980"/>
          <a:lstStyle/>
          <a:p>
            <a:endParaRPr lang="it-IT"/>
          </a:p>
        </p:txBody>
      </p:sp>
      <p:sp>
        <p:nvSpPr>
          <p:cNvPr id="100389" name="Text Box 106"/>
          <p:cNvSpPr txBox="1">
            <a:spLocks noChangeArrowheads="1"/>
          </p:cNvSpPr>
          <p:nvPr/>
        </p:nvSpPr>
        <p:spPr bwMode="auto">
          <a:xfrm>
            <a:off x="3997325" y="4899025"/>
            <a:ext cx="9525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I° LIVELLO</a:t>
            </a:r>
          </a:p>
        </p:txBody>
      </p:sp>
      <p:sp>
        <p:nvSpPr>
          <p:cNvPr id="100390" name="Text Box 107"/>
          <p:cNvSpPr txBox="1">
            <a:spLocks noChangeArrowheads="1"/>
          </p:cNvSpPr>
          <p:nvPr/>
        </p:nvSpPr>
        <p:spPr bwMode="auto">
          <a:xfrm>
            <a:off x="3959225" y="5432425"/>
            <a:ext cx="1022350" cy="230188"/>
          </a:xfrm>
          <a:prstGeom prst="rect">
            <a:avLst/>
          </a:prstGeom>
          <a:solidFill>
            <a:srgbClr val="FA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II° LIVELLO</a:t>
            </a:r>
          </a:p>
        </p:txBody>
      </p:sp>
      <p:sp>
        <p:nvSpPr>
          <p:cNvPr id="100391" name="Text Box 108"/>
          <p:cNvSpPr txBox="1">
            <a:spLocks noChangeArrowheads="1"/>
          </p:cNvSpPr>
          <p:nvPr/>
        </p:nvSpPr>
        <p:spPr bwMode="auto">
          <a:xfrm>
            <a:off x="3946525" y="6070600"/>
            <a:ext cx="1092200" cy="230188"/>
          </a:xfrm>
          <a:prstGeom prst="rect">
            <a:avLst/>
          </a:prstGeom>
          <a:solidFill>
            <a:srgbClr val="FA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III° LIVELLO</a:t>
            </a:r>
          </a:p>
        </p:txBody>
      </p:sp>
      <p:sp>
        <p:nvSpPr>
          <p:cNvPr id="100392" name="Text Box 109"/>
          <p:cNvSpPr txBox="1">
            <a:spLocks noChangeArrowheads="1"/>
          </p:cNvSpPr>
          <p:nvPr/>
        </p:nvSpPr>
        <p:spPr bwMode="auto">
          <a:xfrm>
            <a:off x="3903663" y="6518275"/>
            <a:ext cx="1050925" cy="231775"/>
          </a:xfrm>
          <a:prstGeom prst="rect">
            <a:avLst/>
          </a:prstGeom>
          <a:solidFill>
            <a:srgbClr val="FA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946" tIns="37974" rIns="75946" bIns="37974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1000" b="1">
                <a:solidFill>
                  <a:srgbClr val="000099"/>
                </a:solidFill>
                <a:latin typeface="Verdana" pitchFamily="34" charset="0"/>
              </a:rPr>
              <a:t>IV° LIVELLO</a:t>
            </a:r>
          </a:p>
        </p:txBody>
      </p:sp>
      <p:sp>
        <p:nvSpPr>
          <p:cNvPr id="100393" name="WordArt 110"/>
          <p:cNvSpPr>
            <a:spLocks noChangeArrowheads="1" noChangeShapeType="1" noTextEdit="1"/>
          </p:cNvSpPr>
          <p:nvPr/>
        </p:nvSpPr>
        <p:spPr bwMode="auto">
          <a:xfrm>
            <a:off x="3413125" y="5454650"/>
            <a:ext cx="2286000" cy="3365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TU MI SERVI</a:t>
            </a:r>
          </a:p>
        </p:txBody>
      </p:sp>
      <p:sp>
        <p:nvSpPr>
          <p:cNvPr id="100394" name="WordArt 111"/>
          <p:cNvSpPr>
            <a:spLocks noChangeArrowheads="1" noChangeShapeType="1" noTextEdit="1"/>
          </p:cNvSpPr>
          <p:nvPr/>
        </p:nvSpPr>
        <p:spPr bwMode="auto">
          <a:xfrm rot="2002369">
            <a:off x="1835150" y="5351463"/>
            <a:ext cx="2220913" cy="44926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LA  NATURA</a:t>
            </a:r>
          </a:p>
        </p:txBody>
      </p:sp>
      <p:sp>
        <p:nvSpPr>
          <p:cNvPr id="100395" name="WordArt 112"/>
          <p:cNvSpPr>
            <a:spLocks noChangeArrowheads="1" noChangeShapeType="1" noTextEdit="1"/>
          </p:cNvSpPr>
          <p:nvPr/>
        </p:nvSpPr>
        <p:spPr bwMode="auto">
          <a:xfrm rot="-2018322">
            <a:off x="5029200" y="5373688"/>
            <a:ext cx="2220913" cy="44926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99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LA  TERRA</a:t>
            </a:r>
          </a:p>
        </p:txBody>
      </p:sp>
      <p:sp>
        <p:nvSpPr>
          <p:cNvPr id="100396" name="WordArt 113"/>
          <p:cNvSpPr>
            <a:spLocks noChangeArrowheads="1" noChangeShapeType="1" noTextEdit="1"/>
          </p:cNvSpPr>
          <p:nvPr/>
        </p:nvSpPr>
        <p:spPr bwMode="auto">
          <a:xfrm rot="2166449">
            <a:off x="1069975" y="4900613"/>
            <a:ext cx="3662363" cy="128428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058547"/>
              </a:avLst>
            </a:prstTxWarp>
          </a:bodyPr>
          <a:lstStyle/>
          <a:p>
            <a:r>
              <a:rPr lang="it-IT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IL SISTEMA SOLARE</a:t>
            </a:r>
          </a:p>
        </p:txBody>
      </p:sp>
      <p:sp>
        <p:nvSpPr>
          <p:cNvPr id="100397" name="WordArt 114"/>
          <p:cNvSpPr>
            <a:spLocks noChangeArrowheads="1" noChangeShapeType="1" noTextEdit="1"/>
          </p:cNvSpPr>
          <p:nvPr/>
        </p:nvSpPr>
        <p:spPr bwMode="auto">
          <a:xfrm rot="-1621852">
            <a:off x="5014913" y="5881688"/>
            <a:ext cx="2222500" cy="44926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it-IT" sz="12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33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L'UNIVERSO</a:t>
            </a:r>
          </a:p>
        </p:txBody>
      </p:sp>
      <p:sp>
        <p:nvSpPr>
          <p:cNvPr id="100398" name="WordArt 115"/>
          <p:cNvSpPr>
            <a:spLocks noChangeAspect="1" noChangeArrowheads="1" noChangeShapeType="1" noTextEdit="1"/>
          </p:cNvSpPr>
          <p:nvPr/>
        </p:nvSpPr>
        <p:spPr bwMode="auto">
          <a:xfrm>
            <a:off x="4202113" y="2936875"/>
            <a:ext cx="803275" cy="1139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8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80">
                    <a:alpha val="43921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IO</a:t>
            </a:r>
          </a:p>
          <a:p>
            <a:r>
              <a:rPr lang="it-IT" sz="8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80">
                    <a:alpha val="43921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MONDO</a:t>
            </a:r>
          </a:p>
          <a:p>
            <a:r>
              <a:rPr lang="it-IT" sz="8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80">
                    <a:alpha val="43921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INTERNO</a:t>
            </a:r>
          </a:p>
          <a:p>
            <a:r>
              <a:rPr lang="it-IT" sz="8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80">
                    <a:alpha val="43921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DELL'</a:t>
            </a:r>
          </a:p>
          <a:p>
            <a:r>
              <a:rPr lang="it-IT" sz="8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80">
                    <a:alpha val="43921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ESSERE</a:t>
            </a:r>
          </a:p>
          <a:p>
            <a:r>
              <a:rPr lang="it-IT" sz="8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80">
                    <a:alpha val="43921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UMANO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sz="3200" smtClean="0">
              <a:solidFill>
                <a:srgbClr val="FFC000"/>
              </a:solidFill>
            </a:endParaRP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>
                <a:cs typeface="ＭＳ Ｐゴシック" pitchFamily="34" charset="-128"/>
              </a:rPr>
              <a:t>Vivere il dolore inevitabile è un processo che si apprende emotivamente, attraverso le prime esperienze relazionali e l</a:t>
            </a:r>
            <a:r>
              <a:rPr lang="it-IT" altLang="it-IT" sz="2800" smtClean="0">
                <a:cs typeface="ＭＳ Ｐゴシック" pitchFamily="34" charset="-128"/>
              </a:rPr>
              <a:t>’</a:t>
            </a:r>
            <a:r>
              <a:rPr lang="it-IT" sz="2800" smtClean="0">
                <a:cs typeface="ＭＳ Ｐゴシック" pitchFamily="34" charset="-128"/>
              </a:rPr>
              <a:t>inadeguata gestione delle emozioni.</a:t>
            </a:r>
          </a:p>
          <a:p>
            <a:r>
              <a:rPr lang="it-IT" sz="2800" smtClean="0">
                <a:cs typeface="ＭＳ Ｐゴシック" pitchFamily="34" charset="-128"/>
              </a:rPr>
              <a:t>E</a:t>
            </a:r>
            <a:r>
              <a:rPr lang="ja-JP" altLang="it-IT" sz="2800" smtClean="0">
                <a:cs typeface="ＭＳ Ｐゴシック" pitchFamily="34" charset="-128"/>
              </a:rPr>
              <a:t>’</a:t>
            </a:r>
            <a:r>
              <a:rPr lang="it-IT" altLang="ja-JP" sz="2800" smtClean="0">
                <a:cs typeface="ＭＳ Ｐゴシック" pitchFamily="34" charset="-128"/>
              </a:rPr>
              <a:t> correlata alle separazioni che hanno inizio al momento della nascita, come costante della vita.</a:t>
            </a:r>
            <a:endParaRPr lang="it-IT" sz="2800" smtClean="0">
              <a:cs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WordArt 2"/>
          <p:cNvSpPr>
            <a:spLocks noChangeAspect="1" noChangeArrowheads="1" noChangeShapeType="1" noTextEdit="1"/>
          </p:cNvSpPr>
          <p:nvPr/>
        </p:nvSpPr>
        <p:spPr bwMode="auto">
          <a:xfrm>
            <a:off x="2103438" y="196850"/>
            <a:ext cx="4729162" cy="387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6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00CCFF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Verdana"/>
                <a:ea typeface="Verdana"/>
                <a:cs typeface="Verdana"/>
              </a:rPr>
              <a:t>TAVOLA dei BISOGNI UMANI</a:t>
            </a:r>
          </a:p>
        </p:txBody>
      </p:sp>
      <p:sp>
        <p:nvSpPr>
          <p:cNvPr id="102402" name="WordArt 5"/>
          <p:cNvSpPr>
            <a:spLocks noChangeArrowheads="1" noChangeShapeType="1" noTextEdit="1"/>
          </p:cNvSpPr>
          <p:nvPr/>
        </p:nvSpPr>
        <p:spPr bwMode="auto">
          <a:xfrm>
            <a:off x="395288" y="963613"/>
            <a:ext cx="2522537" cy="269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Verdana"/>
                <a:ea typeface="Verdana"/>
                <a:cs typeface="Verdana"/>
              </a:rPr>
              <a:t>Primari Necessari</a:t>
            </a:r>
          </a:p>
        </p:txBody>
      </p:sp>
      <p:sp>
        <p:nvSpPr>
          <p:cNvPr id="102403" name="Rectangle 6"/>
          <p:cNvSpPr>
            <a:spLocks noChangeArrowheads="1"/>
          </p:cNvSpPr>
          <p:nvPr/>
        </p:nvSpPr>
        <p:spPr bwMode="auto">
          <a:xfrm>
            <a:off x="5795963" y="1346200"/>
            <a:ext cx="3146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59" tIns="37980" rIns="75959" bIns="37980" anchor="ctr">
            <a:spAutoFit/>
          </a:bodyPr>
          <a:lstStyle/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Identificazione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Apprendimento scolastico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Competizione con altri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Sesso senza amore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Libertà assoluta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Ricerca di affinità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Indipendenza assoluta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Gregarietà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Dominanza imposizione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Autonomia assoluta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Autoritarismo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Ricerca di protezione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Sicurezza in funzione di altri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Cercare la propria stabilità attraverso i pareri degli altri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Cercare la propria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Considerazione sulla base di ciò che pensano gli altri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Eccessivo ordine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Ambizione scorretta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CC0000"/>
                </a:solidFill>
              </a:rPr>
              <a:t>Esibizione</a:t>
            </a:r>
          </a:p>
          <a:p>
            <a:pPr defTabSz="757238" eaLnBrk="0" hangingPunct="0"/>
            <a:endParaRPr lang="it-IT" sz="1600">
              <a:solidFill>
                <a:srgbClr val="CC0000"/>
              </a:solidFill>
            </a:endParaRPr>
          </a:p>
        </p:txBody>
      </p:sp>
      <p:sp>
        <p:nvSpPr>
          <p:cNvPr id="102404" name="Rectangle 7"/>
          <p:cNvSpPr>
            <a:spLocks noChangeArrowheads="1"/>
          </p:cNvSpPr>
          <p:nvPr/>
        </p:nvSpPr>
        <p:spPr bwMode="auto">
          <a:xfrm>
            <a:off x="358775" y="1349375"/>
            <a:ext cx="4570413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59" tIns="37980" rIns="75959" bIns="37980">
            <a:spAutoFit/>
          </a:bodyPr>
          <a:lstStyle/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Autoaffermazione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669900"/>
                </a:solidFill>
              </a:rPr>
              <a:t>Autostima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Rapporto corretto con la propria individualità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Rapporto corretto con la propria collettività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669900"/>
                </a:solidFill>
              </a:rPr>
              <a:t>Bisogno di fare bene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Bisogno di pace e tranquillità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669900"/>
                </a:solidFill>
              </a:rPr>
              <a:t>Bisogno di motivazioni per promuovere</a:t>
            </a:r>
            <a:r>
              <a:rPr lang="it-IT" sz="1600" b="1">
                <a:solidFill>
                  <a:schemeClr val="accent1"/>
                </a:solidFill>
              </a:rPr>
              <a:t> l</a:t>
            </a:r>
            <a:r>
              <a:rPr lang="ja-JP" altLang="it-IT" sz="1600" b="1">
                <a:solidFill>
                  <a:schemeClr val="accent1"/>
                </a:solidFill>
              </a:rPr>
              <a:t>’</a:t>
            </a:r>
            <a:r>
              <a:rPr lang="it-IT" altLang="ja-JP" sz="1600" b="1">
                <a:solidFill>
                  <a:schemeClr val="accent1"/>
                </a:solidFill>
              </a:rPr>
              <a:t>energia di attivazione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669900"/>
                </a:solidFill>
              </a:rPr>
              <a:t>Autorevolezza e non autoritarismo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Sicurezza di se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Conservazione di se stessi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Sesso con amore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669900"/>
                </a:solidFill>
              </a:rPr>
              <a:t>Programmazione ed autoprogrammazione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Riservatezza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Garbo e cortesia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669900"/>
                </a:solidFill>
              </a:rPr>
              <a:t>Bisogno di libertà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Bisogno di indipendenza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Sapere stare al proprio posto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rgbClr val="669900"/>
                </a:solidFill>
              </a:rPr>
              <a:t>Imparare e parlare al momento opportuno</a:t>
            </a:r>
          </a:p>
          <a:p>
            <a:pPr defTabSz="757238">
              <a:buFontTx/>
              <a:buChar char="•"/>
            </a:pPr>
            <a:r>
              <a:rPr lang="it-IT" sz="1600" b="1">
                <a:solidFill>
                  <a:schemeClr val="accent1"/>
                </a:solidFill>
              </a:rPr>
              <a:t>Riflettere, Riflettere, Riflettere prima di parlare</a:t>
            </a:r>
          </a:p>
        </p:txBody>
      </p:sp>
      <p:sp>
        <p:nvSpPr>
          <p:cNvPr id="102405" name="WordArt 8"/>
          <p:cNvSpPr>
            <a:spLocks noChangeArrowheads="1" noChangeShapeType="1" noTextEdit="1"/>
          </p:cNvSpPr>
          <p:nvPr/>
        </p:nvSpPr>
        <p:spPr bwMode="auto">
          <a:xfrm>
            <a:off x="5940425" y="908050"/>
            <a:ext cx="2903538" cy="2714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1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Verdana"/>
                <a:ea typeface="Verdana"/>
                <a:cs typeface="Verdana"/>
              </a:rPr>
              <a:t>SECONDARI TRANSITORI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sz="6600" smtClean="0">
              <a:cs typeface="ＭＳ Ｐゴシック" pitchFamily="34" charset="-128"/>
            </a:endParaRPr>
          </a:p>
          <a:p>
            <a:pPr algn="ctr">
              <a:buFontTx/>
              <a:buNone/>
            </a:pPr>
            <a:r>
              <a:rPr lang="it-IT" sz="6600" i="1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Grazie per l</a:t>
            </a:r>
            <a:r>
              <a:rPr lang="ja-JP" altLang="it-IT" sz="6600" i="1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’</a:t>
            </a:r>
            <a:r>
              <a:rPr lang="it-IT" altLang="ja-JP" sz="6600" i="1" smtClean="0">
                <a:solidFill>
                  <a:srgbClr val="800000"/>
                </a:solidFill>
                <a:latin typeface="Monotype Corsiva" pitchFamily="66" charset="0"/>
                <a:cs typeface="ＭＳ Ｐゴシック" pitchFamily="34" charset="-128"/>
              </a:rPr>
              <a:t>attenzione</a:t>
            </a:r>
            <a:endParaRPr lang="it-IT" sz="6600" i="1" smtClean="0">
              <a:solidFill>
                <a:srgbClr val="800000"/>
              </a:solidFill>
              <a:latin typeface="Monotype Corsiva" pitchFamily="66" charset="0"/>
              <a:cs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>
                <a:cs typeface="ＭＳ Ｐゴシック" pitchFamily="34" charset="-128"/>
              </a:rPr>
              <a:t>L</a:t>
            </a:r>
            <a:r>
              <a:rPr lang="ja-JP" altLang="it-IT" sz="2800" smtClean="0">
                <a:cs typeface="ＭＳ Ｐゴシック" pitchFamily="34" charset="-128"/>
              </a:rPr>
              <a:t>’</a:t>
            </a:r>
            <a:r>
              <a:rPr lang="it-IT" altLang="ja-JP" sz="2800" smtClean="0">
                <a:cs typeface="ＭＳ Ｐゴシック" pitchFamily="34" charset="-128"/>
              </a:rPr>
              <a:t>incapacità di elaborare e di affrontare il dolore dipende dai legami di attaccamento primari tra madre e figlio e poi tra figlio e padre.</a:t>
            </a:r>
          </a:p>
          <a:p>
            <a:endParaRPr lang="it-IT" altLang="ja-JP" sz="2800" smtClean="0">
              <a:cs typeface="ＭＳ Ｐゴシック" pitchFamily="34" charset="-128"/>
            </a:endParaRPr>
          </a:p>
          <a:p>
            <a:r>
              <a:rPr lang="it-IT" sz="2800" smtClean="0">
                <a:cs typeface="ＭＳ Ｐゴシック" pitchFamily="34" charset="-128"/>
              </a:rPr>
              <a:t>Se i vissuti di distacco primari sono stati traumatici, questa memoria accompagna il soggetto per tutta la vita ed ogni perdita  ha un agito simile.  </a:t>
            </a:r>
          </a:p>
          <a:p>
            <a:endParaRPr lang="it-IT" smtClean="0">
              <a:cs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azzur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Segnaposto numero diapositiva 3"/>
          <p:cNvSpPr txBox="1">
            <a:spLocks noGrp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pitchFamily="34" charset="0"/>
              <a:buNone/>
            </a:pPr>
            <a:fld id="{6194B7C5-AEE1-4957-B501-B26214A194F3}" type="slidenum">
              <a:rPr lang="it-IT" sz="14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pitchFamily="34" charset="0"/>
                <a:buNone/>
              </a:pPr>
              <a:t>8</a:t>
            </a:fld>
            <a:endParaRPr lang="it-IT" sz="1400">
              <a:solidFill>
                <a:srgbClr val="000000"/>
              </a:solidFill>
            </a:endParaRPr>
          </a:p>
        </p:txBody>
      </p:sp>
      <p:sp>
        <p:nvSpPr>
          <p:cNvPr id="25603" name="Text Box 1"/>
          <p:cNvSpPr txBox="1">
            <a:spLocks noChangeArrowheads="1"/>
          </p:cNvSpPr>
          <p:nvPr/>
        </p:nvSpPr>
        <p:spPr bwMode="auto">
          <a:xfrm>
            <a:off x="381000" y="5334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2800">
                <a:solidFill>
                  <a:srgbClr val="000000"/>
                </a:solidFill>
              </a:rPr>
              <a:t>Binswanger </a:t>
            </a:r>
          </a:p>
          <a:p>
            <a:pPr algn="just" eaLnBrk="1" hangingPunct="1"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None/>
            </a:pPr>
            <a:r>
              <a:rPr lang="it-IT" sz="2800">
                <a:solidFill>
                  <a:srgbClr val="000000"/>
                </a:solidFill>
              </a:rPr>
              <a:t>(psichiatria fenomenologica) </a:t>
            </a:r>
          </a:p>
          <a:p>
            <a:pPr algn="just" eaLnBrk="1" hangingPunct="1"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None/>
            </a:pPr>
            <a:endParaRPr lang="it-IT" sz="2800">
              <a:solidFill>
                <a:srgbClr val="000000"/>
              </a:solidFill>
            </a:endParaRPr>
          </a:p>
          <a:p>
            <a:pPr algn="just" eaLnBrk="1" hangingPunct="1"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None/>
            </a:pPr>
            <a:endParaRPr lang="it-IT" sz="2800">
              <a:solidFill>
                <a:srgbClr val="000000"/>
              </a:solidFill>
            </a:endParaRPr>
          </a:p>
          <a:p>
            <a:pPr algn="just" eaLnBrk="1" hangingPunct="1"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2800">
                <a:solidFill>
                  <a:srgbClr val="000000"/>
                </a:solidFill>
              </a:rPr>
              <a:t>interpreta la depressione come una </a:t>
            </a:r>
            <a:r>
              <a:rPr lang="it-IT" sz="2800" i="1">
                <a:solidFill>
                  <a:srgbClr val="000000"/>
                </a:solidFill>
              </a:rPr>
              <a:t>destrutturazione della temporalità</a:t>
            </a:r>
            <a:r>
              <a:rPr lang="it-IT" sz="2800">
                <a:solidFill>
                  <a:srgbClr val="000000"/>
                </a:solidFill>
              </a:rPr>
              <a:t>, per effetto della quale il passato non è passato</a:t>
            </a:r>
          </a:p>
          <a:p>
            <a:pPr algn="just" eaLnBrk="1" hangingPunct="1"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endParaRPr lang="it-IT" sz="2800">
              <a:solidFill>
                <a:srgbClr val="000000"/>
              </a:solidFill>
            </a:endParaRPr>
          </a:p>
          <a:p>
            <a:pPr algn="just" eaLnBrk="1" hangingPunct="1"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2800">
                <a:solidFill>
                  <a:srgbClr val="000000"/>
                </a:solidFill>
              </a:rPr>
              <a:t> e perciò non concede al presente di accadere e al futuro di avvenire. </a:t>
            </a:r>
            <a:endParaRPr lang="it-IT" sz="28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azzu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ttangolo 1"/>
          <p:cNvSpPr>
            <a:spLocks noChangeArrowheads="1"/>
          </p:cNvSpPr>
          <p:nvPr/>
        </p:nvSpPr>
        <p:spPr bwMode="auto">
          <a:xfrm>
            <a:off x="323850" y="692150"/>
            <a:ext cx="8208963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sz="3200"/>
              <a:t>La perdita di un amore, di una carriera, di denaro nascondono (simbolo) una perdita ben più ampia, quella del presente e del futuro. </a:t>
            </a:r>
          </a:p>
          <a:p>
            <a:pPr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endParaRPr lang="it-IT" sz="3200"/>
          </a:p>
          <a:p>
            <a:pPr>
              <a:spcBef>
                <a:spcPts val="700"/>
              </a:spcBef>
              <a:buClr>
                <a:srgbClr val="99CC00"/>
              </a:buClr>
              <a:buSzPct val="100000"/>
              <a:buFont typeface="Wingdings" pitchFamily="2" charset="2"/>
              <a:buChar char=""/>
            </a:pPr>
            <a:r>
              <a:rPr lang="it-IT" altLang="it-IT" sz="3200"/>
              <a:t>“</a:t>
            </a:r>
            <a:r>
              <a:rPr lang="it-IT" sz="3200"/>
              <a:t>…</a:t>
            </a:r>
            <a:r>
              <a:rPr lang="it-IT" sz="3200" i="1"/>
              <a:t>il linguaggio del depresso dipinge un mondo vuoto di possibilità perché ha consegnato la sua libertà al passato</a:t>
            </a:r>
            <a:r>
              <a:rPr lang="it-IT" altLang="it-IT" sz="3200"/>
              <a:t>”</a:t>
            </a:r>
            <a:endParaRPr lang="it-IT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2961</Words>
  <Application>Microsoft Office PowerPoint</Application>
  <PresentationFormat>Presentazione su schermo (4:3)</PresentationFormat>
  <Paragraphs>845</Paragraphs>
  <Slides>61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73" baseType="lpstr">
      <vt:lpstr>Arial</vt:lpstr>
      <vt:lpstr>ＭＳ Ｐゴシック</vt:lpstr>
      <vt:lpstr>Monotype Corsiva</vt:lpstr>
      <vt:lpstr>Rockwell</vt:lpstr>
      <vt:lpstr>SimSun</vt:lpstr>
      <vt:lpstr>Wingdings</vt:lpstr>
      <vt:lpstr>Verdana</vt:lpstr>
      <vt:lpstr>Times New Roman</vt:lpstr>
      <vt:lpstr>Lucida Sans Unicode</vt:lpstr>
      <vt:lpstr>Tempus Sans ITC</vt:lpstr>
      <vt:lpstr>Calibri</vt:lpstr>
      <vt:lpstr>Struttura predefinita</vt:lpstr>
      <vt:lpstr>Presentazione standard di PowerPoint</vt:lpstr>
      <vt:lpstr>Presentazione standard di PowerPoint</vt:lpstr>
      <vt:lpstr>Presentazione standard di PowerPoint</vt:lpstr>
      <vt:lpstr>Ogni forma di perdita provoca quel particolare dolore mentale ed emotivo Depressivo……………………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fasi normali del lutto secondo Bowlby</vt:lpstr>
      <vt:lpstr>Presentazione standard di PowerPoint</vt:lpstr>
      <vt:lpstr> </vt:lpstr>
      <vt:lpstr>Presentazione standard di PowerPoint</vt:lpstr>
      <vt:lpstr>LUTTO ANTICIPATORIO</vt:lpstr>
      <vt:lpstr>Il processo di attaccamento-separazione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TAPPE DEL PROCESSO DI LUTTO</vt:lpstr>
      <vt:lpstr>VIVERE DOPO LA PERDITA</vt:lpstr>
      <vt:lpstr>Presentazione standard di PowerPoint</vt:lpstr>
      <vt:lpstr>Presentazione standard di PowerPoint</vt:lpstr>
      <vt:lpstr>Presentazione standard di PowerPoint</vt:lpstr>
      <vt:lpstr>I MECCANISMI DI DIFESA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Meccanismi di difesa</vt:lpstr>
      <vt:lpstr>Presentazione standard di PowerPoint</vt:lpstr>
      <vt:lpstr>Il sistema topografico</vt:lpstr>
      <vt:lpstr>Il modello strutturale</vt:lpstr>
      <vt:lpstr>Il modello strutturale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NumberOne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Biblioteca</dc:creator>
  <cp:lastModifiedBy>Administrator</cp:lastModifiedBy>
  <cp:revision>41</cp:revision>
  <dcterms:created xsi:type="dcterms:W3CDTF">2012-06-18T18:57:43Z</dcterms:created>
  <dcterms:modified xsi:type="dcterms:W3CDTF">2013-05-20T11:24:04Z</dcterms:modified>
</cp:coreProperties>
</file>