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70"/>
  </p:notesMasterIdLst>
  <p:sldIdLst>
    <p:sldId id="352" r:id="rId3"/>
    <p:sldId id="256" r:id="rId4"/>
    <p:sldId id="257" r:id="rId5"/>
    <p:sldId id="258" r:id="rId6"/>
    <p:sldId id="326" r:id="rId7"/>
    <p:sldId id="327" r:id="rId8"/>
    <p:sldId id="328" r:id="rId9"/>
    <p:sldId id="259" r:id="rId10"/>
    <p:sldId id="260" r:id="rId11"/>
    <p:sldId id="261" r:id="rId12"/>
    <p:sldId id="262" r:id="rId13"/>
    <p:sldId id="263" r:id="rId14"/>
    <p:sldId id="311" r:id="rId15"/>
    <p:sldId id="312" r:id="rId16"/>
    <p:sldId id="342" r:id="rId17"/>
    <p:sldId id="343" r:id="rId18"/>
    <p:sldId id="344" r:id="rId19"/>
    <p:sldId id="345" r:id="rId20"/>
    <p:sldId id="346" r:id="rId21"/>
    <p:sldId id="264" r:id="rId22"/>
    <p:sldId id="265" r:id="rId23"/>
    <p:sldId id="266" r:id="rId24"/>
    <p:sldId id="267" r:id="rId25"/>
    <p:sldId id="277" r:id="rId26"/>
    <p:sldId id="278" r:id="rId27"/>
    <p:sldId id="279" r:id="rId28"/>
    <p:sldId id="280" r:id="rId29"/>
    <p:sldId id="281" r:id="rId30"/>
    <p:sldId id="282" r:id="rId31"/>
    <p:sldId id="347" r:id="rId32"/>
    <p:sldId id="348" r:id="rId33"/>
    <p:sldId id="349" r:id="rId34"/>
    <p:sldId id="355" r:id="rId35"/>
    <p:sldId id="332" r:id="rId36"/>
    <p:sldId id="268" r:id="rId37"/>
    <p:sldId id="269" r:id="rId38"/>
    <p:sldId id="353" r:id="rId39"/>
    <p:sldId id="354" r:id="rId40"/>
    <p:sldId id="270" r:id="rId41"/>
    <p:sldId id="300" r:id="rId42"/>
    <p:sldId id="350" r:id="rId43"/>
    <p:sldId id="338" r:id="rId44"/>
    <p:sldId id="339" r:id="rId45"/>
    <p:sldId id="340" r:id="rId46"/>
    <p:sldId id="341" r:id="rId47"/>
    <p:sldId id="351" r:id="rId48"/>
    <p:sldId id="283" r:id="rId49"/>
    <p:sldId id="286" r:id="rId50"/>
    <p:sldId id="271" r:id="rId51"/>
    <p:sldId id="287" r:id="rId52"/>
    <p:sldId id="272" r:id="rId53"/>
    <p:sldId id="273" r:id="rId54"/>
    <p:sldId id="305" r:id="rId55"/>
    <p:sldId id="306" r:id="rId56"/>
    <p:sldId id="307" r:id="rId57"/>
    <p:sldId id="308" r:id="rId58"/>
    <p:sldId id="309" r:id="rId59"/>
    <p:sldId id="310" r:id="rId60"/>
    <p:sldId id="320" r:id="rId61"/>
    <p:sldId id="321" r:id="rId62"/>
    <p:sldId id="304" r:id="rId63"/>
    <p:sldId id="275" r:id="rId64"/>
    <p:sldId id="274" r:id="rId65"/>
    <p:sldId id="276" r:id="rId66"/>
    <p:sldId id="314" r:id="rId67"/>
    <p:sldId id="291" r:id="rId68"/>
    <p:sldId id="334" r:id="rId69"/>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34" autoAdjust="0"/>
    <p:restoredTop sz="94608" autoAdjust="0"/>
  </p:normalViewPr>
  <p:slideViewPr>
    <p:cSldViewPr>
      <p:cViewPr>
        <p:scale>
          <a:sx n="75" d="100"/>
          <a:sy n="75" d="100"/>
        </p:scale>
        <p:origin x="-73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it-IT"/>
          </a:p>
        </p:txBody>
      </p:sp>
      <p:sp>
        <p:nvSpPr>
          <p:cNvPr id="337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it-IT"/>
          </a:p>
        </p:txBody>
      </p:sp>
      <p:sp>
        <p:nvSpPr>
          <p:cNvPr id="337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37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337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it-IT"/>
          </a:p>
        </p:txBody>
      </p:sp>
      <p:sp>
        <p:nvSpPr>
          <p:cNvPr id="337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73AAC24-F559-4CDE-AD8D-A7C860F89E57}" type="slidenum">
              <a:rPr lang="it-IT"/>
              <a:pPr/>
              <a:t>‹N›</a:t>
            </a:fld>
            <a:endParaRPr lang="it-IT"/>
          </a:p>
        </p:txBody>
      </p:sp>
    </p:spTree>
    <p:extLst>
      <p:ext uri="{BB962C8B-B14F-4D97-AF65-F5344CB8AC3E}">
        <p14:creationId xmlns:p14="http://schemas.microsoft.com/office/powerpoint/2010/main" val="37386149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9ACC25-7B95-4F82-B03D-15973EC4D4C3}" type="slidenum">
              <a:rPr lang="it-IT"/>
              <a:pPr/>
              <a:t>15</a:t>
            </a:fld>
            <a:endParaRPr lang="it-IT"/>
          </a:p>
        </p:txBody>
      </p:sp>
      <p:sp>
        <p:nvSpPr>
          <p:cNvPr id="108546" name="Rectangle 2"/>
          <p:cNvSpPr txBox="1">
            <a:spLocks noChangeArrowheads="1" noTextEdit="1"/>
          </p:cNvSpPr>
          <p:nvPr>
            <p:ph type="sldImg"/>
          </p:nvPr>
        </p:nvSpPr>
        <p:spPr>
          <a:xfrm>
            <a:off x="1143000" y="695325"/>
            <a:ext cx="4572000" cy="3429000"/>
          </a:xfrm>
          <a:ln/>
        </p:spPr>
      </p:sp>
      <p:sp>
        <p:nvSpPr>
          <p:cNvPr id="108547"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00CDC544-4151-4CF2-A7F4-FCCF6938F9FF}" type="slidenum">
              <a:rPr lang="it-IT"/>
              <a:pPr/>
              <a:t>43</a:t>
            </a:fld>
            <a:endParaRPr lang="it-IT"/>
          </a:p>
        </p:txBody>
      </p:sp>
      <p:sp>
        <p:nvSpPr>
          <p:cNvPr id="7" name="Rectangle 7"/>
          <p:cNvSpPr txBox="1">
            <a:spLocks noGrp="1" noChangeArrowheads="1"/>
          </p:cNvSpPr>
          <p:nvPr/>
        </p:nvSpPr>
        <p:spPr bwMode="auto">
          <a:xfrm>
            <a:off x="3886200" y="8686800"/>
            <a:ext cx="29702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91318" tIns="45659" rIns="91318" bIns="45659" anchor="b"/>
          <a:lstStyle>
            <a:lvl1pPr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1pPr>
            <a:lvl2pPr marL="703263" indent="-269875"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2pPr>
            <a:lvl3pPr marL="1081088" indent="-215900"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3pPr>
            <a:lvl4pPr marL="1514475" indent="-215900"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4pPr>
            <a:lvl5pPr marL="1947863" indent="-217488"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5pPr>
            <a:lvl6pPr marL="24050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6pPr>
            <a:lvl7pPr marL="28622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7pPr>
            <a:lvl8pPr marL="33194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8pPr>
            <a:lvl9pPr marL="37766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9pPr>
          </a:lstStyle>
          <a:p>
            <a:pPr algn="r">
              <a:buClr>
                <a:srgbClr val="000000"/>
              </a:buClr>
              <a:buSzPct val="100000"/>
              <a:buFont typeface="Arial" charset="0"/>
              <a:buNone/>
            </a:pPr>
            <a:fld id="{8FCA9119-5ABE-4AA2-AB9B-AF6C2561DC1D}" type="slidenum">
              <a:rPr lang="it-IT" sz="1200">
                <a:solidFill>
                  <a:srgbClr val="000000"/>
                </a:solidFill>
                <a:ea typeface="ＭＳ Ｐゴシック" charset="-128"/>
              </a:rPr>
              <a:pPr algn="r">
                <a:buClr>
                  <a:srgbClr val="000000"/>
                </a:buClr>
                <a:buSzPct val="100000"/>
                <a:buFont typeface="Arial" charset="0"/>
                <a:buNone/>
              </a:pPr>
              <a:t>43</a:t>
            </a:fld>
            <a:endParaRPr lang="it-IT" sz="1200">
              <a:solidFill>
                <a:srgbClr val="000000"/>
              </a:solidFill>
              <a:ea typeface="ＭＳ Ｐゴシック" charset="-128"/>
            </a:endParaRPr>
          </a:p>
        </p:txBody>
      </p:sp>
      <p:sp>
        <p:nvSpPr>
          <p:cNvPr id="116737" name="Text Box 1"/>
          <p:cNvSpPr txBox="1">
            <a:spLocks noChangeArrowheads="1"/>
          </p:cNvSpPr>
          <p:nvPr/>
        </p:nvSpPr>
        <p:spPr bwMode="auto">
          <a:xfrm>
            <a:off x="936625" y="685800"/>
            <a:ext cx="4987925" cy="34290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txBody>
          <a:bodyPr wrap="none" lIns="86548" tIns="43274" rIns="86548" bIns="43274" anchor="ctr"/>
          <a:lstStyle>
            <a:lvl1pPr defTabSz="425450">
              <a:defRPr>
                <a:solidFill>
                  <a:schemeClr val="tx1"/>
                </a:solidFill>
                <a:latin typeface="Arial" charset="0"/>
              </a:defRPr>
            </a:lvl1pPr>
            <a:lvl2pPr marL="703263" indent="-269875" defTabSz="425450">
              <a:defRPr>
                <a:solidFill>
                  <a:schemeClr val="tx1"/>
                </a:solidFill>
                <a:latin typeface="Arial" charset="0"/>
              </a:defRPr>
            </a:lvl2pPr>
            <a:lvl3pPr marL="1081088" indent="-215900" defTabSz="425450">
              <a:defRPr>
                <a:solidFill>
                  <a:schemeClr val="tx1"/>
                </a:solidFill>
                <a:latin typeface="Arial" charset="0"/>
              </a:defRPr>
            </a:lvl3pPr>
            <a:lvl4pPr marL="1514475" indent="-215900" defTabSz="425450">
              <a:defRPr>
                <a:solidFill>
                  <a:schemeClr val="tx1"/>
                </a:solidFill>
                <a:latin typeface="Arial" charset="0"/>
              </a:defRPr>
            </a:lvl4pPr>
            <a:lvl5pPr marL="1947863" indent="-217488" defTabSz="425450">
              <a:defRPr>
                <a:solidFill>
                  <a:schemeClr val="tx1"/>
                </a:solidFill>
                <a:latin typeface="Arial" charset="0"/>
              </a:defRPr>
            </a:lvl5pPr>
            <a:lvl6pPr marL="2405063" indent="-217488" defTabSz="425450" fontAlgn="base">
              <a:spcBef>
                <a:spcPct val="0"/>
              </a:spcBef>
              <a:spcAft>
                <a:spcPct val="0"/>
              </a:spcAft>
              <a:defRPr>
                <a:solidFill>
                  <a:schemeClr val="tx1"/>
                </a:solidFill>
                <a:latin typeface="Arial" charset="0"/>
              </a:defRPr>
            </a:lvl6pPr>
            <a:lvl7pPr marL="2862263" indent="-217488" defTabSz="425450" fontAlgn="base">
              <a:spcBef>
                <a:spcPct val="0"/>
              </a:spcBef>
              <a:spcAft>
                <a:spcPct val="0"/>
              </a:spcAft>
              <a:defRPr>
                <a:solidFill>
                  <a:schemeClr val="tx1"/>
                </a:solidFill>
                <a:latin typeface="Arial" charset="0"/>
              </a:defRPr>
            </a:lvl7pPr>
            <a:lvl8pPr marL="3319463" indent="-217488" defTabSz="425450" fontAlgn="base">
              <a:spcBef>
                <a:spcPct val="0"/>
              </a:spcBef>
              <a:spcAft>
                <a:spcPct val="0"/>
              </a:spcAft>
              <a:defRPr>
                <a:solidFill>
                  <a:schemeClr val="tx1"/>
                </a:solidFill>
                <a:latin typeface="Arial" charset="0"/>
              </a:defRPr>
            </a:lvl8pPr>
            <a:lvl9pPr marL="3776663" indent="-217488" defTabSz="425450" fontAlgn="base">
              <a:spcBef>
                <a:spcPct val="0"/>
              </a:spcBef>
              <a:spcAft>
                <a:spcPct val="0"/>
              </a:spcAft>
              <a:defRPr>
                <a:solidFill>
                  <a:schemeClr val="tx1"/>
                </a:solidFill>
                <a:latin typeface="Arial" charset="0"/>
              </a:defRPr>
            </a:lvl9pPr>
          </a:lstStyle>
          <a:p>
            <a:pPr>
              <a:buClr>
                <a:srgbClr val="000000"/>
              </a:buClr>
              <a:buSzPct val="100000"/>
              <a:buFont typeface="Arial" charset="0"/>
              <a:buNone/>
            </a:pPr>
            <a:endParaRPr lang="it-IT" sz="1700">
              <a:solidFill>
                <a:schemeClr val="bg1"/>
              </a:solidFill>
              <a:ea typeface="ＭＳ Ｐゴシック" charset="-128"/>
            </a:endParaRPr>
          </a:p>
        </p:txBody>
      </p:sp>
      <p:sp>
        <p:nvSpPr>
          <p:cNvPr id="116738" name="Text Box 2"/>
          <p:cNvSpPr txBox="1">
            <a:spLocks noChangeArrowheads="1"/>
          </p:cNvSpPr>
          <p:nvPr>
            <p:ph type="body"/>
          </p:nvPr>
        </p:nvSpPr>
        <p:spPr>
          <a:xfrm>
            <a:off x="685800" y="4343400"/>
            <a:ext cx="5487988"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91318" tIns="45659" rIns="91318" bIns="45659"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90B582-8A8D-4732-A4C8-8A35D15C1ACA}" type="slidenum">
              <a:rPr lang="it-IT"/>
              <a:pPr/>
              <a:t>16</a:t>
            </a:fld>
            <a:endParaRPr lang="it-IT"/>
          </a:p>
        </p:txBody>
      </p:sp>
      <p:sp>
        <p:nvSpPr>
          <p:cNvPr id="110594" name="Rectangle 2"/>
          <p:cNvSpPr txBox="1">
            <a:spLocks noChangeArrowheads="1" noTextEdit="1"/>
          </p:cNvSpPr>
          <p:nvPr>
            <p:ph type="sldImg"/>
          </p:nvPr>
        </p:nvSpPr>
        <p:spPr>
          <a:xfrm>
            <a:off x="1143000" y="695325"/>
            <a:ext cx="4572000" cy="3429000"/>
          </a:xfrm>
          <a:ln/>
        </p:spPr>
      </p:sp>
      <p:sp>
        <p:nvSpPr>
          <p:cNvPr id="110595"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4EC53F-9920-4689-9F31-C225FA93D626}" type="slidenum">
              <a:rPr lang="it-IT"/>
              <a:pPr/>
              <a:t>17</a:t>
            </a:fld>
            <a:endParaRPr lang="it-IT"/>
          </a:p>
        </p:txBody>
      </p:sp>
      <p:sp>
        <p:nvSpPr>
          <p:cNvPr id="112642" name="Rectangle 2"/>
          <p:cNvSpPr txBox="1">
            <a:spLocks noChangeArrowheads="1" noTextEdit="1"/>
          </p:cNvSpPr>
          <p:nvPr>
            <p:ph type="sldImg"/>
          </p:nvPr>
        </p:nvSpPr>
        <p:spPr>
          <a:xfrm>
            <a:off x="1143000" y="695325"/>
            <a:ext cx="4572000" cy="3429000"/>
          </a:xfrm>
          <a:ln/>
        </p:spPr>
      </p:sp>
      <p:sp>
        <p:nvSpPr>
          <p:cNvPr id="112643"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DAA39F-10A2-48F2-8BA2-549C2BEB909D}" type="slidenum">
              <a:rPr lang="it-IT"/>
              <a:pPr/>
              <a:t>18</a:t>
            </a:fld>
            <a:endParaRPr lang="it-IT"/>
          </a:p>
        </p:txBody>
      </p:sp>
      <p:sp>
        <p:nvSpPr>
          <p:cNvPr id="114690" name="Rectangle 2"/>
          <p:cNvSpPr txBox="1">
            <a:spLocks noChangeArrowheads="1" noTextEdit="1"/>
          </p:cNvSpPr>
          <p:nvPr>
            <p:ph type="sldImg"/>
          </p:nvPr>
        </p:nvSpPr>
        <p:spPr>
          <a:xfrm>
            <a:off x="1143000" y="695325"/>
            <a:ext cx="4572000" cy="3429000"/>
          </a:xfrm>
          <a:ln/>
        </p:spPr>
      </p:sp>
      <p:sp>
        <p:nvSpPr>
          <p:cNvPr id="114691"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324273-74F3-4933-AED4-F8FA5F68BC9A}" type="slidenum">
              <a:rPr lang="it-IT"/>
              <a:pPr/>
              <a:t>19</a:t>
            </a:fld>
            <a:endParaRPr lang="it-IT"/>
          </a:p>
        </p:txBody>
      </p:sp>
      <p:sp>
        <p:nvSpPr>
          <p:cNvPr id="116738" name="Rectangle 2"/>
          <p:cNvSpPr txBox="1">
            <a:spLocks noChangeArrowheads="1" noTextEdit="1"/>
          </p:cNvSpPr>
          <p:nvPr>
            <p:ph type="sldImg"/>
          </p:nvPr>
        </p:nvSpPr>
        <p:spPr>
          <a:xfrm>
            <a:off x="1143000" y="695325"/>
            <a:ext cx="4572000" cy="3429000"/>
          </a:xfrm>
          <a:ln/>
        </p:spPr>
      </p:sp>
      <p:sp>
        <p:nvSpPr>
          <p:cNvPr id="116739"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518CB0-2DA9-41E6-9E79-597D4ED2E0BA}" type="slidenum">
              <a:rPr lang="it-IT"/>
              <a:pPr/>
              <a:t>30</a:t>
            </a:fld>
            <a:endParaRPr lang="it-IT"/>
          </a:p>
        </p:txBody>
      </p:sp>
      <p:sp>
        <p:nvSpPr>
          <p:cNvPr id="125954" name="Rectangle 2"/>
          <p:cNvSpPr txBox="1">
            <a:spLocks noChangeArrowheads="1" noTextEdit="1"/>
          </p:cNvSpPr>
          <p:nvPr>
            <p:ph type="sldImg"/>
          </p:nvPr>
        </p:nvSpPr>
        <p:spPr>
          <a:xfrm>
            <a:off x="1143000" y="695325"/>
            <a:ext cx="4572000" cy="3429000"/>
          </a:xfrm>
          <a:ln/>
        </p:spPr>
      </p:sp>
      <p:sp>
        <p:nvSpPr>
          <p:cNvPr id="125955"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FF21F-3180-45E7-8365-9C1B731DA897}" type="slidenum">
              <a:rPr lang="it-IT"/>
              <a:pPr/>
              <a:t>31</a:t>
            </a:fld>
            <a:endParaRPr lang="it-IT"/>
          </a:p>
        </p:txBody>
      </p:sp>
      <p:sp>
        <p:nvSpPr>
          <p:cNvPr id="128002" name="Rectangle 2"/>
          <p:cNvSpPr txBox="1">
            <a:spLocks noChangeArrowheads="1" noTextEdit="1"/>
          </p:cNvSpPr>
          <p:nvPr>
            <p:ph type="sldImg"/>
          </p:nvPr>
        </p:nvSpPr>
        <p:spPr>
          <a:xfrm>
            <a:off x="1143000" y="695325"/>
            <a:ext cx="4572000" cy="3429000"/>
          </a:xfrm>
          <a:ln/>
        </p:spPr>
      </p:sp>
      <p:sp>
        <p:nvSpPr>
          <p:cNvPr id="128003"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DBAF37-FE53-4ECB-AAB8-FDB653413AF5}" type="slidenum">
              <a:rPr lang="it-IT"/>
              <a:pPr/>
              <a:t>32</a:t>
            </a:fld>
            <a:endParaRPr lang="it-IT"/>
          </a:p>
        </p:txBody>
      </p:sp>
      <p:sp>
        <p:nvSpPr>
          <p:cNvPr id="130050" name="Rectangle 2"/>
          <p:cNvSpPr txBox="1">
            <a:spLocks noChangeArrowheads="1" noTextEdit="1"/>
          </p:cNvSpPr>
          <p:nvPr>
            <p:ph type="sldImg"/>
          </p:nvPr>
        </p:nvSpPr>
        <p:spPr>
          <a:xfrm>
            <a:off x="1143000" y="695325"/>
            <a:ext cx="4572000" cy="3429000"/>
          </a:xfrm>
          <a:ln/>
        </p:spPr>
      </p:sp>
      <p:sp>
        <p:nvSpPr>
          <p:cNvPr id="130051" name="Rectangle 3"/>
          <p:cNvSpPr txBox="1">
            <a:spLocks noChangeArrowheads="1"/>
          </p:cNvSpPr>
          <p:nvPr>
            <p:ph type="body" idx="1"/>
          </p:nvPr>
        </p:nvSpPr>
        <p:spPr>
          <a:ln/>
          <a:extLst>
            <a:ext uri="{91240B29-F687-4F45-9708-019B960494DF}">
              <a14:hiddenLine xmlns:a14="http://schemas.microsoft.com/office/drawing/2010/main" w="9525">
                <a:solidFill>
                  <a:srgbClr val="808080"/>
                </a:solidFill>
                <a:round/>
                <a:headEnd/>
                <a:tailEnd/>
              </a14:hiddenLine>
            </a:ext>
          </a:extLst>
        </p:spPr>
        <p:txBody>
          <a:bodyPr wrap="none"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34834089-0DF8-4262-A53B-118640E2EA4B}" type="slidenum">
              <a:rPr lang="it-IT"/>
              <a:pPr/>
              <a:t>42</a:t>
            </a:fld>
            <a:endParaRPr lang="it-IT"/>
          </a:p>
        </p:txBody>
      </p:sp>
      <p:sp>
        <p:nvSpPr>
          <p:cNvPr id="7" name="Rectangle 7"/>
          <p:cNvSpPr txBox="1">
            <a:spLocks noGrp="1" noChangeArrowheads="1"/>
          </p:cNvSpPr>
          <p:nvPr/>
        </p:nvSpPr>
        <p:spPr bwMode="auto">
          <a:xfrm>
            <a:off x="3886200" y="8686800"/>
            <a:ext cx="2970213"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91318" tIns="45659" rIns="91318" bIns="45659" anchor="b"/>
          <a:lstStyle>
            <a:lvl1pPr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1pPr>
            <a:lvl2pPr marL="703263" indent="-269875"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2pPr>
            <a:lvl3pPr marL="1081088" indent="-215900"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3pPr>
            <a:lvl4pPr marL="1514475" indent="-215900"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4pPr>
            <a:lvl5pPr marL="1947863" indent="-217488" defTabSz="425450">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5pPr>
            <a:lvl6pPr marL="24050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6pPr>
            <a:lvl7pPr marL="28622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7pPr>
            <a:lvl8pPr marL="33194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8pPr>
            <a:lvl9pPr marL="3776663" indent="-217488" defTabSz="425450" fontAlgn="base">
              <a:spcBef>
                <a:spcPct val="0"/>
              </a:spcBef>
              <a:spcAft>
                <a:spcPct val="0"/>
              </a:spcAft>
              <a:tabLst>
                <a:tab pos="0" algn="l"/>
                <a:tab pos="865188" algn="l"/>
                <a:tab pos="1730375" algn="l"/>
                <a:tab pos="2597150" algn="l"/>
                <a:tab pos="3462338" algn="l"/>
                <a:tab pos="4327525" algn="l"/>
                <a:tab pos="5192713" algn="l"/>
                <a:tab pos="6057900" algn="l"/>
                <a:tab pos="6923088" algn="l"/>
                <a:tab pos="7789863" algn="l"/>
                <a:tab pos="8655050" algn="l"/>
                <a:tab pos="9520238" algn="l"/>
              </a:tabLst>
              <a:defRPr>
                <a:solidFill>
                  <a:schemeClr val="tx1"/>
                </a:solidFill>
                <a:latin typeface="Arial" charset="0"/>
              </a:defRPr>
            </a:lvl9pPr>
          </a:lstStyle>
          <a:p>
            <a:pPr algn="r">
              <a:buClr>
                <a:srgbClr val="000000"/>
              </a:buClr>
              <a:buSzPct val="100000"/>
              <a:buFont typeface="Arial" charset="0"/>
              <a:buNone/>
            </a:pPr>
            <a:fld id="{C578960C-A6EE-40EB-89A7-F9AACC7A6E15}" type="slidenum">
              <a:rPr lang="it-IT" sz="1200">
                <a:solidFill>
                  <a:srgbClr val="000000"/>
                </a:solidFill>
                <a:ea typeface="ＭＳ Ｐゴシック" charset="-128"/>
              </a:rPr>
              <a:pPr algn="r">
                <a:buClr>
                  <a:srgbClr val="000000"/>
                </a:buClr>
                <a:buSzPct val="100000"/>
                <a:buFont typeface="Arial" charset="0"/>
                <a:buNone/>
              </a:pPr>
              <a:t>42</a:t>
            </a:fld>
            <a:endParaRPr lang="it-IT" sz="1200">
              <a:solidFill>
                <a:srgbClr val="000000"/>
              </a:solidFill>
              <a:ea typeface="ＭＳ Ｐゴシック" charset="-128"/>
            </a:endParaRPr>
          </a:p>
        </p:txBody>
      </p:sp>
      <p:sp>
        <p:nvSpPr>
          <p:cNvPr id="106497" name="Text Box 1"/>
          <p:cNvSpPr txBox="1">
            <a:spLocks noChangeArrowheads="1"/>
          </p:cNvSpPr>
          <p:nvPr/>
        </p:nvSpPr>
        <p:spPr bwMode="auto">
          <a:xfrm>
            <a:off x="936625" y="685800"/>
            <a:ext cx="4987925" cy="34290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txBody>
          <a:bodyPr wrap="none" lIns="86548" tIns="43274" rIns="86548" bIns="43274" anchor="ctr"/>
          <a:lstStyle>
            <a:lvl1pPr defTabSz="425450">
              <a:defRPr>
                <a:solidFill>
                  <a:schemeClr val="tx1"/>
                </a:solidFill>
                <a:latin typeface="Arial" charset="0"/>
              </a:defRPr>
            </a:lvl1pPr>
            <a:lvl2pPr marL="703263" indent="-269875" defTabSz="425450">
              <a:defRPr>
                <a:solidFill>
                  <a:schemeClr val="tx1"/>
                </a:solidFill>
                <a:latin typeface="Arial" charset="0"/>
              </a:defRPr>
            </a:lvl2pPr>
            <a:lvl3pPr marL="1081088" indent="-215900" defTabSz="425450">
              <a:defRPr>
                <a:solidFill>
                  <a:schemeClr val="tx1"/>
                </a:solidFill>
                <a:latin typeface="Arial" charset="0"/>
              </a:defRPr>
            </a:lvl3pPr>
            <a:lvl4pPr marL="1514475" indent="-215900" defTabSz="425450">
              <a:defRPr>
                <a:solidFill>
                  <a:schemeClr val="tx1"/>
                </a:solidFill>
                <a:latin typeface="Arial" charset="0"/>
              </a:defRPr>
            </a:lvl4pPr>
            <a:lvl5pPr marL="1947863" indent="-217488" defTabSz="425450">
              <a:defRPr>
                <a:solidFill>
                  <a:schemeClr val="tx1"/>
                </a:solidFill>
                <a:latin typeface="Arial" charset="0"/>
              </a:defRPr>
            </a:lvl5pPr>
            <a:lvl6pPr marL="2405063" indent="-217488" defTabSz="425450" fontAlgn="base">
              <a:spcBef>
                <a:spcPct val="0"/>
              </a:spcBef>
              <a:spcAft>
                <a:spcPct val="0"/>
              </a:spcAft>
              <a:defRPr>
                <a:solidFill>
                  <a:schemeClr val="tx1"/>
                </a:solidFill>
                <a:latin typeface="Arial" charset="0"/>
              </a:defRPr>
            </a:lvl6pPr>
            <a:lvl7pPr marL="2862263" indent="-217488" defTabSz="425450" fontAlgn="base">
              <a:spcBef>
                <a:spcPct val="0"/>
              </a:spcBef>
              <a:spcAft>
                <a:spcPct val="0"/>
              </a:spcAft>
              <a:defRPr>
                <a:solidFill>
                  <a:schemeClr val="tx1"/>
                </a:solidFill>
                <a:latin typeface="Arial" charset="0"/>
              </a:defRPr>
            </a:lvl7pPr>
            <a:lvl8pPr marL="3319463" indent="-217488" defTabSz="425450" fontAlgn="base">
              <a:spcBef>
                <a:spcPct val="0"/>
              </a:spcBef>
              <a:spcAft>
                <a:spcPct val="0"/>
              </a:spcAft>
              <a:defRPr>
                <a:solidFill>
                  <a:schemeClr val="tx1"/>
                </a:solidFill>
                <a:latin typeface="Arial" charset="0"/>
              </a:defRPr>
            </a:lvl8pPr>
            <a:lvl9pPr marL="3776663" indent="-217488" defTabSz="425450" fontAlgn="base">
              <a:spcBef>
                <a:spcPct val="0"/>
              </a:spcBef>
              <a:spcAft>
                <a:spcPct val="0"/>
              </a:spcAft>
              <a:defRPr>
                <a:solidFill>
                  <a:schemeClr val="tx1"/>
                </a:solidFill>
                <a:latin typeface="Arial" charset="0"/>
              </a:defRPr>
            </a:lvl9pPr>
          </a:lstStyle>
          <a:p>
            <a:pPr>
              <a:buClr>
                <a:srgbClr val="000000"/>
              </a:buClr>
              <a:buSzPct val="100000"/>
              <a:buFont typeface="Arial" charset="0"/>
              <a:buNone/>
            </a:pPr>
            <a:endParaRPr lang="it-IT" sz="1700">
              <a:solidFill>
                <a:schemeClr val="bg1"/>
              </a:solidFill>
              <a:ea typeface="ＭＳ Ｐゴシック" charset="-128"/>
            </a:endParaRPr>
          </a:p>
        </p:txBody>
      </p:sp>
      <p:sp>
        <p:nvSpPr>
          <p:cNvPr id="106498" name="Text Box 2"/>
          <p:cNvSpPr txBox="1">
            <a:spLocks noChangeArrowheads="1"/>
          </p:cNvSpPr>
          <p:nvPr>
            <p:ph type="body"/>
          </p:nvPr>
        </p:nvSpPr>
        <p:spPr>
          <a:xfrm>
            <a:off x="685800" y="4343400"/>
            <a:ext cx="5487988"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91318" tIns="45659" rIns="91318" bIns="45659" anchor="ctr"/>
          <a:lstStyle>
            <a:lvl1pPr defTabSz="449263">
              <a:defRPr sz="1200">
                <a:solidFill>
                  <a:schemeClr val="tx1"/>
                </a:solidFill>
                <a:latin typeface="Arial" charset="0"/>
              </a:defRPr>
            </a:lvl1pPr>
            <a:lvl2pPr marL="742950" indent="-285750" defTabSz="449263">
              <a:defRPr sz="1200">
                <a:solidFill>
                  <a:schemeClr val="tx1"/>
                </a:solidFill>
                <a:latin typeface="Arial" charset="0"/>
              </a:defRPr>
            </a:lvl2pPr>
            <a:lvl3pPr marL="1143000" indent="-228600" defTabSz="449263">
              <a:defRPr sz="1200">
                <a:solidFill>
                  <a:schemeClr val="tx1"/>
                </a:solidFill>
                <a:latin typeface="Arial" charset="0"/>
              </a:defRPr>
            </a:lvl3pPr>
            <a:lvl4pPr marL="1600200" indent="-228600" defTabSz="449263">
              <a:defRPr sz="1200">
                <a:solidFill>
                  <a:schemeClr val="tx1"/>
                </a:solidFill>
                <a:latin typeface="Arial" charset="0"/>
              </a:defRPr>
            </a:lvl4pPr>
            <a:lvl5pPr marL="2057400" indent="-228600" defTabSz="449263">
              <a:defRPr sz="1200">
                <a:solidFill>
                  <a:schemeClr val="tx1"/>
                </a:solidFill>
                <a:latin typeface="Arial" charset="0"/>
              </a:defRPr>
            </a:lvl5pPr>
            <a:lvl6pPr marL="2514600" indent="-228600" defTabSz="449263" fontAlgn="base">
              <a:spcBef>
                <a:spcPct val="30000"/>
              </a:spcBef>
              <a:spcAft>
                <a:spcPct val="0"/>
              </a:spcAft>
              <a:defRPr sz="1200">
                <a:solidFill>
                  <a:schemeClr val="tx1"/>
                </a:solidFill>
                <a:latin typeface="Arial" charset="0"/>
              </a:defRPr>
            </a:lvl6pPr>
            <a:lvl7pPr marL="2971800" indent="-228600" defTabSz="449263" fontAlgn="base">
              <a:spcBef>
                <a:spcPct val="30000"/>
              </a:spcBef>
              <a:spcAft>
                <a:spcPct val="0"/>
              </a:spcAft>
              <a:defRPr sz="1200">
                <a:solidFill>
                  <a:schemeClr val="tx1"/>
                </a:solidFill>
                <a:latin typeface="Arial" charset="0"/>
              </a:defRPr>
            </a:lvl7pPr>
            <a:lvl8pPr marL="3429000" indent="-228600" defTabSz="449263" fontAlgn="base">
              <a:spcBef>
                <a:spcPct val="30000"/>
              </a:spcBef>
              <a:spcAft>
                <a:spcPct val="0"/>
              </a:spcAft>
              <a:defRPr sz="1200">
                <a:solidFill>
                  <a:schemeClr val="tx1"/>
                </a:solidFill>
                <a:latin typeface="Arial" charset="0"/>
              </a:defRPr>
            </a:lvl8pPr>
            <a:lvl9pPr marL="3886200" indent="-228600" defTabSz="449263" fontAlgn="base">
              <a:spcBef>
                <a:spcPct val="30000"/>
              </a:spcBef>
              <a:spcAft>
                <a:spcPct val="0"/>
              </a:spcAft>
              <a:defRPr sz="1200">
                <a:solidFill>
                  <a:schemeClr val="tx1"/>
                </a:solidFill>
                <a:latin typeface="Arial" charset="0"/>
              </a:defRPr>
            </a:lvl9p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2C1B6545-2083-4052-9516-1B4489E71095}" type="slidenum">
              <a:rPr lang="it-IT"/>
              <a:pPr/>
              <a:t>‹N›</a:t>
            </a:fld>
            <a:endParaRPr lang="it-IT"/>
          </a:p>
        </p:txBody>
      </p:sp>
    </p:spTree>
    <p:extLst>
      <p:ext uri="{BB962C8B-B14F-4D97-AF65-F5344CB8AC3E}">
        <p14:creationId xmlns:p14="http://schemas.microsoft.com/office/powerpoint/2010/main" val="9880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96119997-839C-4B69-A056-16927D52414D}" type="slidenum">
              <a:rPr lang="it-IT"/>
              <a:pPr/>
              <a:t>‹N›</a:t>
            </a:fld>
            <a:endParaRPr lang="it-IT"/>
          </a:p>
        </p:txBody>
      </p:sp>
    </p:spTree>
    <p:extLst>
      <p:ext uri="{BB962C8B-B14F-4D97-AF65-F5344CB8AC3E}">
        <p14:creationId xmlns:p14="http://schemas.microsoft.com/office/powerpoint/2010/main" val="4074563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F68F4C6F-4F03-4C0A-8356-00BF295506A0}" type="slidenum">
              <a:rPr lang="it-IT"/>
              <a:pPr/>
              <a:t>‹N›</a:t>
            </a:fld>
            <a:endParaRPr lang="it-IT"/>
          </a:p>
        </p:txBody>
      </p:sp>
    </p:spTree>
    <p:extLst>
      <p:ext uri="{BB962C8B-B14F-4D97-AF65-F5344CB8AC3E}">
        <p14:creationId xmlns:p14="http://schemas.microsoft.com/office/powerpoint/2010/main" val="3609304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42338"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it-IT" noProof="0" smtClean="0"/>
              <a:t>Fare clic per modificare lo stile del titolo</a:t>
            </a:r>
          </a:p>
        </p:txBody>
      </p:sp>
      <p:sp>
        <p:nvSpPr>
          <p:cNvPr id="142339"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it-IT" noProof="0" smtClean="0"/>
              <a:t>Fare clic per modificare lo stile del sottotitolo dello schema</a:t>
            </a:r>
          </a:p>
        </p:txBody>
      </p:sp>
      <p:sp>
        <p:nvSpPr>
          <p:cNvPr id="142340"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42341" name="Rectangle 5"/>
          <p:cNvSpPr>
            <a:spLocks noGrp="1" noChangeArrowheads="1"/>
          </p:cNvSpPr>
          <p:nvPr>
            <p:ph type="ftr" sz="quarter" idx="3"/>
          </p:nvPr>
        </p:nvSpPr>
        <p:spPr/>
        <p:txBody>
          <a:bodyPr/>
          <a:lstStyle>
            <a:lvl1pPr>
              <a:defRPr/>
            </a:lvl1pPr>
          </a:lstStyle>
          <a:p>
            <a:endParaRPr lang="it-IT"/>
          </a:p>
        </p:txBody>
      </p:sp>
      <p:sp>
        <p:nvSpPr>
          <p:cNvPr id="142342" name="Rectangle 6"/>
          <p:cNvSpPr>
            <a:spLocks noGrp="1" noChangeArrowheads="1"/>
          </p:cNvSpPr>
          <p:nvPr>
            <p:ph type="sldNum" sz="quarter" idx="4"/>
          </p:nvPr>
        </p:nvSpPr>
        <p:spPr/>
        <p:txBody>
          <a:bodyPr/>
          <a:lstStyle>
            <a:lvl1pPr>
              <a:defRPr/>
            </a:lvl1pPr>
          </a:lstStyle>
          <a:p>
            <a:fld id="{2CD6CE5D-69E3-4F14-94B0-0D3C7614FED9}" type="slidenum">
              <a:rPr lang="it-IT"/>
              <a:pPr/>
              <a:t>‹N›</a:t>
            </a:fld>
            <a:endParaRPr lang="it-IT"/>
          </a:p>
        </p:txBody>
      </p:sp>
      <p:sp>
        <p:nvSpPr>
          <p:cNvPr id="142343" name="Rectangle 7"/>
          <p:cNvSpPr>
            <a:spLocks noGrp="1" noChangeArrowheads="1"/>
          </p:cNvSpPr>
          <p:nvPr>
            <p:ph type="dt" sz="quarter" idx="2"/>
          </p:nvPr>
        </p:nvSpPr>
        <p:spPr/>
        <p:txBody>
          <a:bodyPr/>
          <a:lstStyle>
            <a:lvl1pPr>
              <a:defRPr/>
            </a:lvl1pPr>
          </a:lstStyle>
          <a:p>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55ED916F-330C-496E-9C6B-CB58ADE430CA}" type="slidenum">
              <a:rPr lang="it-IT"/>
              <a:pPr/>
              <a:t>‹N›</a:t>
            </a:fld>
            <a:endParaRPr lang="it-IT"/>
          </a:p>
        </p:txBody>
      </p:sp>
    </p:spTree>
    <p:extLst>
      <p:ext uri="{BB962C8B-B14F-4D97-AF65-F5344CB8AC3E}">
        <p14:creationId xmlns:p14="http://schemas.microsoft.com/office/powerpoint/2010/main" val="3351879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08BCFAEF-89FE-40BF-999C-7B947678417B}" type="slidenum">
              <a:rPr lang="it-IT"/>
              <a:pPr/>
              <a:t>‹N›</a:t>
            </a:fld>
            <a:endParaRPr lang="it-IT"/>
          </a:p>
        </p:txBody>
      </p:sp>
    </p:spTree>
    <p:extLst>
      <p:ext uri="{BB962C8B-B14F-4D97-AF65-F5344CB8AC3E}">
        <p14:creationId xmlns:p14="http://schemas.microsoft.com/office/powerpoint/2010/main" val="73282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56FB4023-85BF-4682-8CAC-7C63029CE2AD}" type="slidenum">
              <a:rPr lang="it-IT"/>
              <a:pPr/>
              <a:t>‹N›</a:t>
            </a:fld>
            <a:endParaRPr lang="it-IT"/>
          </a:p>
        </p:txBody>
      </p:sp>
    </p:spTree>
    <p:extLst>
      <p:ext uri="{BB962C8B-B14F-4D97-AF65-F5344CB8AC3E}">
        <p14:creationId xmlns:p14="http://schemas.microsoft.com/office/powerpoint/2010/main" val="1764867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9276AB13-8488-4F83-9DD6-9CFDB261C147}" type="slidenum">
              <a:rPr lang="it-IT"/>
              <a:pPr/>
              <a:t>‹N›</a:t>
            </a:fld>
            <a:endParaRPr lang="it-IT"/>
          </a:p>
        </p:txBody>
      </p:sp>
    </p:spTree>
    <p:extLst>
      <p:ext uri="{BB962C8B-B14F-4D97-AF65-F5344CB8AC3E}">
        <p14:creationId xmlns:p14="http://schemas.microsoft.com/office/powerpoint/2010/main" val="1770985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ADE85A80-EA1A-4783-BA07-812BC4FEB6F7}" type="slidenum">
              <a:rPr lang="it-IT"/>
              <a:pPr/>
              <a:t>‹N›</a:t>
            </a:fld>
            <a:endParaRPr lang="it-IT"/>
          </a:p>
        </p:txBody>
      </p:sp>
    </p:spTree>
    <p:extLst>
      <p:ext uri="{BB962C8B-B14F-4D97-AF65-F5344CB8AC3E}">
        <p14:creationId xmlns:p14="http://schemas.microsoft.com/office/powerpoint/2010/main" val="270110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17E5D029-8C71-4BEF-9CCC-4DE306653091}" type="slidenum">
              <a:rPr lang="it-IT"/>
              <a:pPr/>
              <a:t>‹N›</a:t>
            </a:fld>
            <a:endParaRPr lang="it-IT"/>
          </a:p>
        </p:txBody>
      </p:sp>
    </p:spTree>
    <p:extLst>
      <p:ext uri="{BB962C8B-B14F-4D97-AF65-F5344CB8AC3E}">
        <p14:creationId xmlns:p14="http://schemas.microsoft.com/office/powerpoint/2010/main" val="1645353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B2C2B8DF-5FD5-465B-8601-524DAF3AEB69}" type="slidenum">
              <a:rPr lang="it-IT"/>
              <a:pPr/>
              <a:t>‹N›</a:t>
            </a:fld>
            <a:endParaRPr lang="it-IT"/>
          </a:p>
        </p:txBody>
      </p:sp>
    </p:spTree>
    <p:extLst>
      <p:ext uri="{BB962C8B-B14F-4D97-AF65-F5344CB8AC3E}">
        <p14:creationId xmlns:p14="http://schemas.microsoft.com/office/powerpoint/2010/main" val="1312299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DD9778F-FE3B-4A7C-88CC-79B0255FCE43}" type="slidenum">
              <a:rPr lang="it-IT"/>
              <a:pPr/>
              <a:t>‹N›</a:t>
            </a:fld>
            <a:endParaRPr lang="it-IT"/>
          </a:p>
        </p:txBody>
      </p:sp>
    </p:spTree>
    <p:extLst>
      <p:ext uri="{BB962C8B-B14F-4D97-AF65-F5344CB8AC3E}">
        <p14:creationId xmlns:p14="http://schemas.microsoft.com/office/powerpoint/2010/main" val="3926130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4EE82446-756A-47C3-944A-D86BA6F4B1FC}" type="slidenum">
              <a:rPr lang="it-IT"/>
              <a:pPr/>
              <a:t>‹N›</a:t>
            </a:fld>
            <a:endParaRPr lang="it-IT"/>
          </a:p>
        </p:txBody>
      </p:sp>
    </p:spTree>
    <p:extLst>
      <p:ext uri="{BB962C8B-B14F-4D97-AF65-F5344CB8AC3E}">
        <p14:creationId xmlns:p14="http://schemas.microsoft.com/office/powerpoint/2010/main" val="2947005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C27E7908-F420-4868-89C0-4875E9A69A61}" type="slidenum">
              <a:rPr lang="it-IT"/>
              <a:pPr/>
              <a:t>‹N›</a:t>
            </a:fld>
            <a:endParaRPr lang="it-IT"/>
          </a:p>
        </p:txBody>
      </p:sp>
    </p:spTree>
    <p:extLst>
      <p:ext uri="{BB962C8B-B14F-4D97-AF65-F5344CB8AC3E}">
        <p14:creationId xmlns:p14="http://schemas.microsoft.com/office/powerpoint/2010/main" val="219457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92100"/>
            <a:ext cx="2057400" cy="57277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92100"/>
            <a:ext cx="6019800" cy="57277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539A2FF8-B8AC-41C5-A481-543443EA5DCA}" type="slidenum">
              <a:rPr lang="it-IT"/>
              <a:pPr/>
              <a:t>‹N›</a:t>
            </a:fld>
            <a:endParaRPr lang="it-IT"/>
          </a:p>
        </p:txBody>
      </p:sp>
    </p:spTree>
    <p:extLst>
      <p:ext uri="{BB962C8B-B14F-4D97-AF65-F5344CB8AC3E}">
        <p14:creationId xmlns:p14="http://schemas.microsoft.com/office/powerpoint/2010/main" val="129531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1C92E5AE-8A09-47DB-8850-2E31AE81E134}" type="slidenum">
              <a:rPr lang="it-IT"/>
              <a:pPr/>
              <a:t>‹N›</a:t>
            </a:fld>
            <a:endParaRPr lang="it-IT"/>
          </a:p>
        </p:txBody>
      </p:sp>
    </p:spTree>
    <p:extLst>
      <p:ext uri="{BB962C8B-B14F-4D97-AF65-F5344CB8AC3E}">
        <p14:creationId xmlns:p14="http://schemas.microsoft.com/office/powerpoint/2010/main" val="885344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E3BAB189-B05A-4B3B-B354-2F525BBB897A}" type="slidenum">
              <a:rPr lang="it-IT"/>
              <a:pPr/>
              <a:t>‹N›</a:t>
            </a:fld>
            <a:endParaRPr lang="it-IT"/>
          </a:p>
        </p:txBody>
      </p:sp>
    </p:spTree>
    <p:extLst>
      <p:ext uri="{BB962C8B-B14F-4D97-AF65-F5344CB8AC3E}">
        <p14:creationId xmlns:p14="http://schemas.microsoft.com/office/powerpoint/2010/main" val="2024436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6C07394C-3D72-41AD-84EA-26384F2E969A}" type="slidenum">
              <a:rPr lang="it-IT"/>
              <a:pPr/>
              <a:t>‹N›</a:t>
            </a:fld>
            <a:endParaRPr lang="it-IT"/>
          </a:p>
        </p:txBody>
      </p:sp>
    </p:spTree>
    <p:extLst>
      <p:ext uri="{BB962C8B-B14F-4D97-AF65-F5344CB8AC3E}">
        <p14:creationId xmlns:p14="http://schemas.microsoft.com/office/powerpoint/2010/main" val="3364315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166A4FA5-1C83-4E1C-98E5-E9AF63A0944E}" type="slidenum">
              <a:rPr lang="it-IT"/>
              <a:pPr/>
              <a:t>‹N›</a:t>
            </a:fld>
            <a:endParaRPr lang="it-IT"/>
          </a:p>
        </p:txBody>
      </p:sp>
    </p:spTree>
    <p:extLst>
      <p:ext uri="{BB962C8B-B14F-4D97-AF65-F5344CB8AC3E}">
        <p14:creationId xmlns:p14="http://schemas.microsoft.com/office/powerpoint/2010/main" val="3789831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6AC54F07-D8E0-492F-966D-06F382379798}" type="slidenum">
              <a:rPr lang="it-IT"/>
              <a:pPr/>
              <a:t>‹N›</a:t>
            </a:fld>
            <a:endParaRPr lang="it-IT"/>
          </a:p>
        </p:txBody>
      </p:sp>
    </p:spTree>
    <p:extLst>
      <p:ext uri="{BB962C8B-B14F-4D97-AF65-F5344CB8AC3E}">
        <p14:creationId xmlns:p14="http://schemas.microsoft.com/office/powerpoint/2010/main" val="70889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A8BCD26D-9A00-4852-908C-40E91C8B9C4F}" type="slidenum">
              <a:rPr lang="it-IT"/>
              <a:pPr/>
              <a:t>‹N›</a:t>
            </a:fld>
            <a:endParaRPr lang="it-IT"/>
          </a:p>
        </p:txBody>
      </p:sp>
    </p:spTree>
    <p:extLst>
      <p:ext uri="{BB962C8B-B14F-4D97-AF65-F5344CB8AC3E}">
        <p14:creationId xmlns:p14="http://schemas.microsoft.com/office/powerpoint/2010/main" val="349333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EE54D1CC-1C3B-4A1E-BA2C-8A7FE03F2352}" type="slidenum">
              <a:rPr lang="it-IT"/>
              <a:pPr/>
              <a:t>‹N›</a:t>
            </a:fld>
            <a:endParaRPr lang="it-IT"/>
          </a:p>
        </p:txBody>
      </p:sp>
    </p:spTree>
    <p:extLst>
      <p:ext uri="{BB962C8B-B14F-4D97-AF65-F5344CB8AC3E}">
        <p14:creationId xmlns:p14="http://schemas.microsoft.com/office/powerpoint/2010/main" val="751592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859D8037-9DD4-44C7-98CE-44F52B05A16F}"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41315"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4131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endParaRPr lang="it-IT"/>
          </a:p>
        </p:txBody>
      </p:sp>
      <p:sp>
        <p:nvSpPr>
          <p:cNvPr id="14131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endParaRPr lang="it-IT"/>
          </a:p>
        </p:txBody>
      </p:sp>
      <p:sp>
        <p:nvSpPr>
          <p:cNvPr id="14131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3EA07F99-981F-4CBF-B54D-61DEEED687BA}" type="slidenum">
              <a:rPr lang="it-IT"/>
              <a:pPr/>
              <a:t>‹N›</a:t>
            </a:fld>
            <a:endParaRPr lang="it-IT"/>
          </a:p>
        </p:txBody>
      </p:sp>
    </p:spTree>
  </p:cSld>
  <p:clrMap bg1="dk2" tx1="lt1" bg2="dk1" tx2="lt2" accent1="accent1" accent2="accent2" accent3="accent3" accent4="accent4" accent5="accent5" accent6="accent6" hlink="hlink" folHlink="folHlink"/>
  <p:sldLayoutIdLst>
    <p:sldLayoutId id="214748365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it.wikipedia.org/wiki/Kant" TargetMode="External"/><Relationship Id="rId2" Type="http://schemas.openxmlformats.org/officeDocument/2006/relationships/hyperlink" Target="http://it.wikipedia.org/wiki/Platone" TargetMode="External"/><Relationship Id="rId1" Type="http://schemas.openxmlformats.org/officeDocument/2006/relationships/slideLayout" Target="../slideLayouts/slideLayout7.xml"/><Relationship Id="rId5" Type="http://schemas.openxmlformats.org/officeDocument/2006/relationships/hyperlink" Target="http://it.wikipedia.org/w/index.php?title=Sete_di_giustizia&amp;action=edit" TargetMode="External"/><Relationship Id="rId4" Type="http://schemas.openxmlformats.org/officeDocument/2006/relationships/hyperlink" Target="http://it.wikipedia.org/wiki/Giustizia"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it.wikipedia.org/w/index.php?title=Rievocare&amp;action=edit" TargetMode="External"/><Relationship Id="rId2" Type="http://schemas.openxmlformats.org/officeDocument/2006/relationships/hyperlink" Target="http://it.wikipedia.org/wiki/Piacere" TargetMode="External"/><Relationship Id="rId1" Type="http://schemas.openxmlformats.org/officeDocument/2006/relationships/slideLayout" Target="../slideLayouts/slideLayout7.xml"/><Relationship Id="rId5" Type="http://schemas.openxmlformats.org/officeDocument/2006/relationships/hyperlink" Target="http://it.wikipedia.org/wiki/Percezione" TargetMode="External"/><Relationship Id="rId4" Type="http://schemas.openxmlformats.org/officeDocument/2006/relationships/hyperlink" Target="http://it.wikipedia.org/w/index.php?title=Evanescenza&amp;action=edit"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it.wikipedia.org/wiki/Platone" TargetMode="External"/><Relationship Id="rId2" Type="http://schemas.openxmlformats.org/officeDocument/2006/relationships/hyperlink" Target="http://it.wikipedia.org/wiki/Fedone_%28dialogo%29" TargetMode="External"/><Relationship Id="rId1" Type="http://schemas.openxmlformats.org/officeDocument/2006/relationships/slideLayout" Target="../slideLayouts/slideLayout7.xml"/><Relationship Id="rId5" Type="http://schemas.openxmlformats.org/officeDocument/2006/relationships/hyperlink" Target="http://it.wikipedia.org/wiki/Epicuro" TargetMode="External"/><Relationship Id="rId4" Type="http://schemas.openxmlformats.org/officeDocument/2006/relationships/hyperlink" Target="http://it.wikipedia.org/w/index.php?title=Cirenaismo&amp;action=edit"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it.wikipedia.org/wiki/Atarassia" TargetMode="External"/><Relationship Id="rId2" Type="http://schemas.openxmlformats.org/officeDocument/2006/relationships/hyperlink" Target="http://it.wikipedia.org/wiki/Epicuro" TargetMode="External"/><Relationship Id="rId1" Type="http://schemas.openxmlformats.org/officeDocument/2006/relationships/slideLayout" Target="../slideLayouts/slideLayout7.xml"/><Relationship Id="rId4" Type="http://schemas.openxmlformats.org/officeDocument/2006/relationships/hyperlink" Target="http://it.wikipedia.org/w/index.php?title=Gradevole&amp;action=edit"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it.wikipedia.org/wiki/Hegel" TargetMode="External"/><Relationship Id="rId2" Type="http://schemas.openxmlformats.org/officeDocument/2006/relationships/hyperlink" Target="http://it.wikipedia.org/wiki/Marx" TargetMode="External"/><Relationship Id="rId1" Type="http://schemas.openxmlformats.org/officeDocument/2006/relationships/slideLayout" Target="../slideLayouts/slideLayout7.xml"/><Relationship Id="rId4" Type="http://schemas.openxmlformats.org/officeDocument/2006/relationships/hyperlink" Target="http://it.wikipedia.org/wiki/Uguaglianza"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it.wikipedia.org/wiki/Felicit%C3%A0" TargetMode="External"/><Relationship Id="rId2" Type="http://schemas.openxmlformats.org/officeDocument/2006/relationships/hyperlink" Target="http://it.wikipedia.org/w/index.php?title=Arte_di_vivere&amp;action=edit"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hyperlink" Target="http://it.wikipedia.org/w/index.php?title=SCHOPENHAUER&amp;action=edit"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it.wikipedia.org/wiki/Superuomo" TargetMode="External"/><Relationship Id="rId2" Type="http://schemas.openxmlformats.org/officeDocument/2006/relationships/hyperlink" Target="http://it.wikipedia.org/wiki/Friedrich_Nietzsche"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r>
              <a:rPr lang="it-IT">
                <a:solidFill>
                  <a:srgbClr val="FF3399"/>
                </a:solidFill>
              </a:rPr>
              <a:t>I Bisogni</a:t>
            </a:r>
          </a:p>
        </p:txBody>
      </p:sp>
      <p:sp>
        <p:nvSpPr>
          <p:cNvPr id="135171" name="Rectangle 3"/>
          <p:cNvSpPr>
            <a:spLocks noGrp="1" noChangeArrowheads="1"/>
          </p:cNvSpPr>
          <p:nvPr>
            <p:ph type="body" idx="1"/>
          </p:nvPr>
        </p:nvSpPr>
        <p:spPr/>
        <p:txBody>
          <a:bodyPr/>
          <a:lstStyle/>
          <a:p>
            <a:endParaRPr lang="it-IT"/>
          </a:p>
          <a:p>
            <a:r>
              <a:rPr lang="it-IT">
                <a:solidFill>
                  <a:srgbClr val="0033CC"/>
                </a:solidFill>
              </a:rPr>
              <a:t>Dinamica di gruppo  S.F.P.I.D.</a:t>
            </a:r>
          </a:p>
          <a:p>
            <a:endParaRPr lang="it-IT">
              <a:solidFill>
                <a:srgbClr val="0033CC"/>
              </a:solidFill>
            </a:endParaRPr>
          </a:p>
          <a:p>
            <a:r>
              <a:rPr lang="it-IT">
                <a:solidFill>
                  <a:srgbClr val="0033CC"/>
                </a:solidFill>
              </a:rPr>
              <a:t>             Del 20/04/2013</a:t>
            </a:r>
          </a:p>
          <a:p>
            <a:endParaRPr lang="it-IT">
              <a:solidFill>
                <a:srgbClr val="0033CC"/>
              </a:solidFill>
            </a:endParaRPr>
          </a:p>
          <a:p>
            <a:r>
              <a:rPr lang="it-IT"/>
              <a:t>     Prof.Pasqualino Germani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4294967295"/>
          </p:nvPr>
        </p:nvSpPr>
        <p:spPr>
          <a:xfrm>
            <a:off x="0" y="1600200"/>
            <a:ext cx="8229600" cy="4525963"/>
          </a:xfrm>
        </p:spPr>
        <p:txBody>
          <a:bodyPr/>
          <a:lstStyle/>
          <a:p>
            <a:r>
              <a:rPr lang="it-IT"/>
              <a:t>Va notato che alcuni autori usano il termine bisogno non soltanto per indicare il sentimento di tensione che deriva dalla mancanza di qualche cosa rispondente ad esigenze fisiologiche o sociali, ma anche per indicare </a:t>
            </a:r>
            <a:r>
              <a:rPr lang="it-IT" b="1"/>
              <a:t>le pulsioni e i motivi</a:t>
            </a:r>
            <a:r>
              <a:rPr lang="it-IT"/>
              <a:t> in genere provocati dallo stato di bisogno.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4294967295"/>
          </p:nvPr>
        </p:nvSpPr>
        <p:spPr>
          <a:xfrm>
            <a:off x="0" y="1600200"/>
            <a:ext cx="8229600" cy="4525963"/>
          </a:xfrm>
        </p:spPr>
        <p:txBody>
          <a:bodyPr/>
          <a:lstStyle/>
          <a:p>
            <a:r>
              <a:rPr lang="it-IT"/>
              <a:t>In questo significato il bisogno si classifica spesso fra i motivi. È </a:t>
            </a:r>
            <a:r>
              <a:rPr lang="it-IT" i="1"/>
              <a:t>tuttavia </a:t>
            </a:r>
            <a:r>
              <a:rPr lang="it-IT"/>
              <a:t>consigliabile circoscrivere il concetto di « bisogno » e di « stato di bisogno » al sentimento che deriva dalla mancanza di qualche cosa che risponde ad esigenze fisiologiche o sociali.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4294967295"/>
          </p:nvPr>
        </p:nvSpPr>
        <p:spPr>
          <a:xfrm>
            <a:off x="0" y="1600200"/>
            <a:ext cx="8229600" cy="4525963"/>
          </a:xfrm>
        </p:spPr>
        <p:txBody>
          <a:bodyPr/>
          <a:lstStyle/>
          <a:p>
            <a:r>
              <a:rPr lang="it-IT"/>
              <a:t>La </a:t>
            </a:r>
            <a:r>
              <a:rPr lang="it-IT" b="1"/>
              <a:t>motivazione</a:t>
            </a:r>
            <a:r>
              <a:rPr lang="it-IT"/>
              <a:t> si riferisce al comportamento, che si orienta in modo da soddisfare le esigenze del bisogno. </a:t>
            </a:r>
            <a:endParaRPr lang="it-IT" i="1"/>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4294967295"/>
          </p:nvPr>
        </p:nvSpPr>
        <p:spPr>
          <a:xfrm>
            <a:off x="0" y="1600200"/>
            <a:ext cx="8229600" cy="4525963"/>
          </a:xfrm>
        </p:spPr>
        <p:txBody>
          <a:bodyPr/>
          <a:lstStyle/>
          <a:p>
            <a:pPr>
              <a:lnSpc>
                <a:spcPct val="90000"/>
              </a:lnSpc>
            </a:pPr>
            <a:r>
              <a:rPr lang="it-IT" b="1"/>
              <a:t>Il bisogno può essere definito anche come una tensione verso un obiettivo. In questo senso il desiderio ci può muovere su un percorso che ci conduce a trasformarlo in realtà ovvero il bisogno può rappresentare la molla che ci spinge a ricercare un sistema che ci conduca a passare dalla situazione attuale (SA) in cui ci troviamo a quella desiderata (SD)</a:t>
            </a:r>
            <a:r>
              <a:rPr lang="it-IT"/>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idx="4294967295"/>
          </p:nvPr>
        </p:nvSpPr>
        <p:spPr>
          <a:xfrm>
            <a:off x="0" y="1600200"/>
            <a:ext cx="8229600" cy="4525963"/>
          </a:xfrm>
        </p:spPr>
        <p:txBody>
          <a:bodyPr/>
          <a:lstStyle/>
          <a:p>
            <a:r>
              <a:rPr lang="it-IT" b="1"/>
              <a:t>Il bisogno è strettamente correlato all’azione da compiere e all’obiettivo da raggiungere, infatti è impensabile che esista un’azione quando manca un obiettivo ed è impensabile che esista un obiettivo quando manca un bisogno.</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685800" y="836613"/>
            <a:ext cx="8229600" cy="642937"/>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nchor="b"/>
          <a:lstStyle/>
          <a:p>
            <a:pPr algn="just"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b="1">
                <a:solidFill>
                  <a:srgbClr val="000099"/>
                </a:solidFill>
                <a:latin typeface="Times New Roman" pitchFamily="18" charset="0"/>
              </a:rPr>
              <a:t>La TEORIA PULSIONALE di Freud</a:t>
            </a:r>
          </a:p>
        </p:txBody>
      </p:sp>
      <p:sp>
        <p:nvSpPr>
          <p:cNvPr id="107523" name="Rectangle 3"/>
          <p:cNvSpPr>
            <a:spLocks noGrp="1" noChangeArrowheads="1"/>
          </p:cNvSpPr>
          <p:nvPr>
            <p:ph type="body" idx="1"/>
          </p:nvPr>
        </p:nvSpPr>
        <p:spPr>
          <a:xfrm>
            <a:off x="228600" y="1981200"/>
            <a:ext cx="8534400" cy="4343400"/>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lstStyle/>
          <a:p>
            <a:pPr marL="341313" indent="-341313" algn="just" defTabSz="449263">
              <a:spcBef>
                <a:spcPts val="70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2800">
                <a:solidFill>
                  <a:srgbClr val="000099"/>
                </a:solidFill>
                <a:latin typeface="Times New Roman" pitchFamily="18" charset="0"/>
              </a:rPr>
              <a:t>Freud costruì la sua TEORIA PULSIONALE basata sul concetto d’</a:t>
            </a:r>
            <a:r>
              <a:rPr lang="it-IT" sz="2800" i="1">
                <a:solidFill>
                  <a:srgbClr val="000099"/>
                </a:solidFill>
                <a:latin typeface="Times New Roman" pitchFamily="18" charset="0"/>
              </a:rPr>
              <a:t>istinto</a:t>
            </a:r>
            <a:r>
              <a:rPr lang="it-IT" sz="2800">
                <a:solidFill>
                  <a:srgbClr val="000099"/>
                </a:solidFill>
                <a:latin typeface="Times New Roman" pitchFamily="18" charset="0"/>
              </a:rPr>
              <a:t>.</a:t>
            </a:r>
          </a:p>
          <a:p>
            <a:pPr marL="341313" indent="-341313" algn="just" defTabSz="449263">
              <a:spcBef>
                <a:spcPts val="70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2800">
                <a:solidFill>
                  <a:srgbClr val="000099"/>
                </a:solidFill>
                <a:latin typeface="Times New Roman" pitchFamily="18" charset="0"/>
              </a:rPr>
              <a:t>Gli istinti o “spinte originarie” sono responsabili del comportamento e del pensiero, sono considerati come elementi a volte irrazionali e disposizioni psicologiche innate.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906463"/>
            <a:ext cx="8231188" cy="512762"/>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nchor="b"/>
          <a:lstStyle/>
          <a:p>
            <a:pPr algn="just"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b="1">
                <a:solidFill>
                  <a:srgbClr val="000099"/>
                </a:solidFill>
                <a:latin typeface="Times New Roman" pitchFamily="18" charset="0"/>
              </a:rPr>
              <a:t>La TEORIA PULSIONALE di Freud</a:t>
            </a:r>
          </a:p>
        </p:txBody>
      </p:sp>
      <p:sp>
        <p:nvSpPr>
          <p:cNvPr id="109571" name="Rectangle 3"/>
          <p:cNvSpPr>
            <a:spLocks noGrp="1" noChangeArrowheads="1"/>
          </p:cNvSpPr>
          <p:nvPr>
            <p:ph type="body" idx="1"/>
          </p:nvPr>
        </p:nvSpPr>
        <p:spPr>
          <a:xfrm>
            <a:off x="457200" y="1600200"/>
            <a:ext cx="8231188" cy="4122738"/>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lstStyle/>
          <a:p>
            <a:pPr marL="341313" indent="-341313" algn="just" defTabSz="449263">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a:solidFill>
                  <a:srgbClr val="000099"/>
                </a:solidFill>
                <a:latin typeface="Times New Roman" pitchFamily="18" charset="0"/>
              </a:rPr>
              <a:t>Il comportamento è frutto di energie antagoniste, quelle legate alla forza vitale, EROS (istinto o pulsione di vita), spinta all’auto-conservazione e alla continuità della specie, e quelle legate ad una forza mortale, THANATOS (istinto o pulsione di morte), spinta verso l’aggressività e la distruttività.</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body"/>
          </p:nvPr>
        </p:nvSpPr>
        <p:spPr>
          <a:xfrm>
            <a:off x="228600" y="2362200"/>
            <a:ext cx="8686800" cy="3962400"/>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nchor="t"/>
          <a:lstStyle/>
          <a:p>
            <a:pPr marL="341313" indent="-341313" algn="just" defTabSz="449263">
              <a:spcBef>
                <a:spcPts val="75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000">
                <a:solidFill>
                  <a:srgbClr val="000099"/>
                </a:solidFill>
                <a:latin typeface="Times New Roman" pitchFamily="18" charset="0"/>
              </a:rPr>
              <a:t>Le PULSIONI sono dei </a:t>
            </a:r>
            <a:r>
              <a:rPr lang="it-IT" sz="3000">
                <a:solidFill>
                  <a:srgbClr val="FF3399"/>
                </a:solidFill>
                <a:latin typeface="Times New Roman" pitchFamily="18" charset="0"/>
              </a:rPr>
              <a:t>bisogni</a:t>
            </a:r>
            <a:r>
              <a:rPr lang="it-IT" sz="3000">
                <a:solidFill>
                  <a:srgbClr val="000099"/>
                </a:solidFill>
                <a:latin typeface="Times New Roman" pitchFamily="18" charset="0"/>
              </a:rPr>
              <a:t> organici che si manifestano come stati corporei spiacevoli che richiedono con maggiore o minore urgenza di essere alleviati. Queste forze inconsce che spingono per essere soddisfatte </a:t>
            </a:r>
            <a:r>
              <a:rPr lang="it-IT" sz="3000">
                <a:solidFill>
                  <a:srgbClr val="000099"/>
                </a:solidFill>
                <a:latin typeface="Times New Roman" pitchFamily="18" charset="0"/>
                <a:cs typeface="Times New Roman" pitchFamily="18" charset="0"/>
              </a:rPr>
              <a:t>possono essere </a:t>
            </a:r>
            <a:r>
              <a:rPr lang="it-IT" sz="3000">
                <a:solidFill>
                  <a:srgbClr val="000099"/>
                </a:solidFill>
                <a:latin typeface="Times New Roman" pitchFamily="18" charset="0"/>
              </a:rPr>
              <a:t>contrastate da forze di origine razionale, con un notevole dispendio di energia.   </a:t>
            </a:r>
          </a:p>
        </p:txBody>
      </p:sp>
      <p:sp>
        <p:nvSpPr>
          <p:cNvPr id="111619" name="Rectangle 3"/>
          <p:cNvSpPr>
            <a:spLocks noGrp="1" noChangeArrowheads="1"/>
          </p:cNvSpPr>
          <p:nvPr>
            <p:ph type="title" idx="1"/>
          </p:nvPr>
        </p:nvSpPr>
        <p:spPr>
          <a:xfrm>
            <a:off x="609600" y="457200"/>
            <a:ext cx="8229600" cy="1066800"/>
          </a:xfrm>
          <a:ln/>
          <a:extLst>
            <a:ext uri="{91240B29-F687-4F45-9708-019B960494DF}">
              <a14:hiddenLine xmlns:a14="http://schemas.microsoft.com/office/drawing/2010/main" w="9525">
                <a:solidFill>
                  <a:srgbClr val="808080"/>
                </a:solidFill>
                <a:round/>
                <a:headEnd/>
                <a:tailEnd/>
              </a14:hiddenLine>
            </a:ext>
          </a:extLst>
        </p:spPr>
        <p:txBody>
          <a:bodyPr anchor="ctr"/>
          <a:lstStyle/>
          <a:p>
            <a:pPr marL="0" indent="0" algn="just" defTabSz="449263">
              <a:spcBef>
                <a:spcPct val="0"/>
              </a:spcBef>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b="1">
                <a:solidFill>
                  <a:srgbClr val="000099"/>
                </a:solidFill>
                <a:latin typeface="Times New Roman" pitchFamily="18" charset="0"/>
              </a:rPr>
              <a:t>La TEORIA PULSIONALE di Freud</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906463"/>
            <a:ext cx="8231188" cy="512762"/>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nchor="b"/>
          <a:lstStyle/>
          <a:p>
            <a:pPr algn="just"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3600" b="1">
                <a:solidFill>
                  <a:srgbClr val="000099"/>
                </a:solidFill>
                <a:latin typeface="Times New Roman" pitchFamily="18" charset="0"/>
              </a:rPr>
              <a:t>La TEORIA PULSIONALE di Freud</a:t>
            </a:r>
          </a:p>
        </p:txBody>
      </p:sp>
      <p:sp>
        <p:nvSpPr>
          <p:cNvPr id="113667" name="Rectangle 3"/>
          <p:cNvSpPr>
            <a:spLocks noGrp="1" noChangeArrowheads="1"/>
          </p:cNvSpPr>
          <p:nvPr>
            <p:ph type="body" idx="1"/>
          </p:nvPr>
        </p:nvSpPr>
        <p:spPr>
          <a:xfrm>
            <a:off x="457200" y="1600200"/>
            <a:ext cx="8231188" cy="4122738"/>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lstStyle/>
          <a:p>
            <a:pPr marL="341313" indent="-341313" algn="just" defTabSz="449263">
              <a:spcBef>
                <a:spcPts val="75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000">
                <a:solidFill>
                  <a:srgbClr val="000099"/>
                </a:solidFill>
                <a:latin typeface="Times New Roman" pitchFamily="18" charset="0"/>
              </a:rPr>
              <a:t>La teoria psicoanalitica sposta lo studio della motivazione dal piano conscio a quello inconscio, i comportamenti vengono visti come determinati dalle pulsioni attraverso:</a:t>
            </a:r>
          </a:p>
          <a:p>
            <a:pPr marL="741363" lvl="1" indent="-284163" algn="just" defTabSz="449263">
              <a:spcBef>
                <a:spcPts val="750"/>
              </a:spcBef>
              <a:buClr>
                <a:srgbClr val="9A0000"/>
              </a:buClr>
              <a:buSzPct val="7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000">
                <a:solidFill>
                  <a:srgbClr val="000099"/>
                </a:solidFill>
                <a:latin typeface="Times New Roman" pitchFamily="18" charset="0"/>
              </a:rPr>
              <a:t>La scarica della tensione pulsionale che così raggiunge la sua meta;</a:t>
            </a:r>
          </a:p>
          <a:p>
            <a:pPr marL="741363" lvl="1" indent="-284163" algn="just" defTabSz="449263">
              <a:spcBef>
                <a:spcPts val="750"/>
              </a:spcBef>
              <a:buClr>
                <a:srgbClr val="9A0000"/>
              </a:buClr>
              <a:buSzPct val="7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000">
                <a:solidFill>
                  <a:srgbClr val="000099"/>
                </a:solidFill>
                <a:latin typeface="Times New Roman" pitchFamily="18" charset="0"/>
              </a:rPr>
              <a:t>La rimozione della tensione pulsionale ad opera dei </a:t>
            </a:r>
            <a:r>
              <a:rPr lang="it-IT" sz="3000">
                <a:solidFill>
                  <a:srgbClr val="FF3399"/>
                </a:solidFill>
                <a:latin typeface="Times New Roman" pitchFamily="18" charset="0"/>
              </a:rPr>
              <a:t>meccanismi di difesa.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body"/>
          </p:nvPr>
        </p:nvSpPr>
        <p:spPr>
          <a:xfrm>
            <a:off x="533400" y="1981200"/>
            <a:ext cx="8229600" cy="4038600"/>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nchor="t"/>
          <a:lstStyle/>
          <a:p>
            <a:pPr marL="341313" indent="-341313" algn="just" defTabSz="449263">
              <a:lnSpc>
                <a:spcPct val="90000"/>
              </a:lnSpc>
              <a:spcBef>
                <a:spcPts val="70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2800">
                <a:solidFill>
                  <a:srgbClr val="000099"/>
                </a:solidFill>
                <a:latin typeface="Times New Roman" pitchFamily="18" charset="0"/>
                <a:ea typeface="Arial Unicode MS" pitchFamily="34" charset="-128"/>
                <a:cs typeface="Arial Unicode MS" pitchFamily="34" charset="-128"/>
              </a:rPr>
              <a:t>Nel tempo anche il concetto di pulsione si è modificato.</a:t>
            </a:r>
          </a:p>
          <a:p>
            <a:pPr marL="341313" indent="-341313" algn="just" defTabSz="449263">
              <a:lnSpc>
                <a:spcPct val="90000"/>
              </a:lnSpc>
              <a:spcBef>
                <a:spcPts val="70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2800">
                <a:solidFill>
                  <a:srgbClr val="000099"/>
                </a:solidFill>
                <a:latin typeface="Times New Roman" pitchFamily="18" charset="0"/>
              </a:rPr>
              <a:t>Nella letteratura sulla motivazione termini come </a:t>
            </a:r>
            <a:r>
              <a:rPr lang="it-IT" sz="2800" i="1">
                <a:solidFill>
                  <a:srgbClr val="000099"/>
                </a:solidFill>
                <a:latin typeface="Times New Roman" pitchFamily="18" charset="0"/>
              </a:rPr>
              <a:t>istinti</a:t>
            </a:r>
            <a:r>
              <a:rPr lang="it-IT" sz="2800">
                <a:solidFill>
                  <a:srgbClr val="000099"/>
                </a:solidFill>
                <a:latin typeface="Times New Roman" pitchFamily="18" charset="0"/>
              </a:rPr>
              <a:t>, </a:t>
            </a:r>
            <a:r>
              <a:rPr lang="it-IT" sz="2800" i="1">
                <a:solidFill>
                  <a:srgbClr val="000099"/>
                </a:solidFill>
                <a:latin typeface="Times New Roman" pitchFamily="18" charset="0"/>
              </a:rPr>
              <a:t>pulsioni</a:t>
            </a:r>
            <a:r>
              <a:rPr lang="it-IT" sz="2800">
                <a:solidFill>
                  <a:srgbClr val="000099"/>
                </a:solidFill>
                <a:latin typeface="Times New Roman" pitchFamily="18" charset="0"/>
              </a:rPr>
              <a:t> o </a:t>
            </a:r>
            <a:r>
              <a:rPr lang="it-IT" sz="2800" i="1">
                <a:solidFill>
                  <a:srgbClr val="000099"/>
                </a:solidFill>
                <a:latin typeface="Times New Roman" pitchFamily="18" charset="0"/>
              </a:rPr>
              <a:t>motivi</a:t>
            </a:r>
            <a:r>
              <a:rPr lang="it-IT" sz="2800">
                <a:solidFill>
                  <a:srgbClr val="000099"/>
                </a:solidFill>
                <a:latin typeface="Times New Roman" pitchFamily="18" charset="0"/>
              </a:rPr>
              <a:t> sono stati utilizzati a volte come sinonimi, a volte con connotazioni molto diverse, dunque non esiste una definizione univoca dei significati di questi termini</a:t>
            </a:r>
            <a:r>
              <a:rPr lang="it-IT" sz="2800">
                <a:solidFill>
                  <a:srgbClr val="000099"/>
                </a:solidFill>
                <a:latin typeface="Times New Roman" pitchFamily="18" charset="0"/>
                <a:cs typeface="Times New Roman" pitchFamily="18" charset="0"/>
              </a:rPr>
              <a:t>, anche se oggi la pulsione </a:t>
            </a:r>
            <a:r>
              <a:rPr lang="it-IT" sz="2800">
                <a:solidFill>
                  <a:srgbClr val="000099"/>
                </a:solidFill>
                <a:latin typeface="Times New Roman" pitchFamily="18" charset="0"/>
                <a:ea typeface="Arial Unicode MS" pitchFamily="34" charset="-128"/>
                <a:cs typeface="Arial Unicode MS" pitchFamily="34" charset="-128"/>
              </a:rPr>
              <a:t>può essere intesa come una </a:t>
            </a:r>
            <a:r>
              <a:rPr lang="it-IT" sz="2800" b="1">
                <a:solidFill>
                  <a:srgbClr val="000099"/>
                </a:solidFill>
                <a:latin typeface="Times New Roman" pitchFamily="18" charset="0"/>
                <a:ea typeface="Arial Unicode MS" pitchFamily="34" charset="-128"/>
                <a:cs typeface="Arial Unicode MS" pitchFamily="34" charset="-128"/>
              </a:rPr>
              <a:t>stato motivazionale interno all’individuo che lo orienta verso uno scopo</a:t>
            </a:r>
            <a:r>
              <a:rPr lang="it-IT" sz="2800">
                <a:solidFill>
                  <a:srgbClr val="000099"/>
                </a:solidFill>
                <a:latin typeface="Times New Roman" pitchFamily="18" charset="0"/>
                <a:ea typeface="Arial Unicode MS" pitchFamily="34" charset="-128"/>
                <a:cs typeface="Arial Unicode MS" pitchFamily="34" charset="-128"/>
              </a:rPr>
              <a:t> (Gray).</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r>
              <a:rPr lang="it-IT"/>
              <a:t>Bisogno</a:t>
            </a:r>
          </a:p>
        </p:txBody>
      </p:sp>
      <p:sp>
        <p:nvSpPr>
          <p:cNvPr id="2053" name="Rectangle 5"/>
          <p:cNvSpPr>
            <a:spLocks noGrp="1" noChangeArrowheads="1"/>
          </p:cNvSpPr>
          <p:nvPr>
            <p:ph type="body" idx="1"/>
          </p:nvPr>
        </p:nvSpPr>
        <p:spPr/>
        <p:txBody>
          <a:bodyPr/>
          <a:lstStyle/>
          <a:p>
            <a:pPr>
              <a:buFontTx/>
              <a:buNone/>
            </a:pPr>
            <a:r>
              <a:rPr lang="it-IT" sz="2800"/>
              <a:t/>
            </a:r>
            <a:br>
              <a:rPr lang="it-IT" sz="2800"/>
            </a:br>
            <a:r>
              <a:rPr lang="it-IT" sz="2800"/>
              <a:t/>
            </a:r>
            <a:br>
              <a:rPr lang="it-IT" sz="2800"/>
            </a:br>
            <a:r>
              <a:rPr lang="it-IT" sz="2800"/>
              <a:t>Stato di tensione più o meno intensa dovuta alla mancanza di qualche cosa che risponde ad esigenze fisiologiche più o meno impellenti e che provoca pulsioni, le quali conducono o tendono a condurre al soddisfacimento di queste esigenze: </a:t>
            </a:r>
            <a:r>
              <a:rPr lang="it-IT" sz="2800" i="1"/>
              <a:t>bisogni fisiologici. </a:t>
            </a:r>
            <a:br>
              <a:rPr lang="it-IT" sz="2800" i="1"/>
            </a:br>
            <a:r>
              <a:rPr lang="it-IT" sz="2800" i="1"/>
              <a:t/>
            </a:r>
            <a:br>
              <a:rPr lang="it-IT" sz="2800" i="1"/>
            </a:br>
            <a:endParaRPr lang="it-IT" sz="2800" i="1"/>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4294967295"/>
          </p:nvPr>
        </p:nvSpPr>
        <p:spPr>
          <a:xfrm>
            <a:off x="0" y="1600200"/>
            <a:ext cx="8229600" cy="4525963"/>
          </a:xfrm>
        </p:spPr>
        <p:txBody>
          <a:bodyPr/>
          <a:lstStyle/>
          <a:p>
            <a:r>
              <a:rPr lang="it-IT"/>
              <a:t>Con riferimento ai bisogni fisiologici e fisiopatologici si può suggerire come più corretta la locuzione « </a:t>
            </a:r>
            <a:r>
              <a:rPr lang="it-IT" i="1"/>
              <a:t>bisogni a base fisiologica » </a:t>
            </a:r>
            <a:r>
              <a:rPr lang="it-IT"/>
              <a:t>e « </a:t>
            </a:r>
            <a:r>
              <a:rPr lang="it-IT" i="1"/>
              <a:t>fisiopatologica </a:t>
            </a:r>
            <a:r>
              <a:rPr lang="it-IT"/>
              <a:t>, sempre per distinguere il bisogno che è soggettivo(Identità), dalla condizione fisiologica di squilibrio. </a:t>
            </a:r>
            <a:br>
              <a:rPr lang="it-IT"/>
            </a:br>
            <a:r>
              <a:rPr lang="it-IT"/>
              <a:t/>
            </a:r>
            <a:br>
              <a:rPr lang="it-IT"/>
            </a:br>
            <a:endParaRPr lang="it-IT"/>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4294967295"/>
          </p:nvPr>
        </p:nvSpPr>
        <p:spPr>
          <a:xfrm>
            <a:off x="0" y="1600200"/>
            <a:ext cx="8229600" cy="4525963"/>
          </a:xfrm>
        </p:spPr>
        <p:txBody>
          <a:bodyPr/>
          <a:lstStyle/>
          <a:p>
            <a:r>
              <a:rPr lang="it-IT"/>
              <a:t>Un vecchio signore racconta ai nipoti le proprie avventure di combattente.</a:t>
            </a:r>
            <a:endParaRPr lang="it-IT" i="1"/>
          </a:p>
          <a:p>
            <a:r>
              <a:rPr lang="it-IT" i="1"/>
              <a:t>"Eravamo da una decina di giorni nel deserto, terribilmente assetati. Non c'era più una goccia di vino, né di birra, né di cognac, né di wisky!".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4294967295"/>
          </p:nvPr>
        </p:nvSpPr>
        <p:spPr>
          <a:xfrm>
            <a:off x="0" y="1600200"/>
            <a:ext cx="8229600" cy="4525963"/>
          </a:xfrm>
        </p:spPr>
        <p:txBody>
          <a:bodyPr/>
          <a:lstStyle/>
          <a:p>
            <a:r>
              <a:rPr lang="it-IT" i="1"/>
              <a:t>"Ma - chiede uno dei bambini - non avevate più acqua?". "Certo che ne avevamo! Ma tu credi che, in momenti simili, uno pensi a lavarsi?".</a:t>
            </a:r>
          </a:p>
          <a:p>
            <a:endParaRPr lang="it-IT"/>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4294967295"/>
          </p:nvPr>
        </p:nvSpPr>
        <p:spPr>
          <a:xfrm>
            <a:off x="0" y="1600200"/>
            <a:ext cx="8229600" cy="4525963"/>
          </a:xfrm>
        </p:spPr>
        <p:txBody>
          <a:bodyPr/>
          <a:lstStyle/>
          <a:p>
            <a:r>
              <a:rPr lang="it-IT"/>
              <a:t>La vita è un continuo alternarsi di equilibrio, squilibrio e reinte­grazione di equilibri (metabolismo: anabolismo e catabolismo). Lo stato di alterato equilibrio genera il bisogno.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it-IT" sz="4000"/>
              <a:t>CHE COSA SIGNIFICA BISOGNO</a:t>
            </a:r>
          </a:p>
        </p:txBody>
      </p:sp>
      <p:sp>
        <p:nvSpPr>
          <p:cNvPr id="24579" name="Rectangle 3"/>
          <p:cNvSpPr>
            <a:spLocks noGrp="1" noChangeArrowheads="1"/>
          </p:cNvSpPr>
          <p:nvPr>
            <p:ph type="body" idx="1"/>
          </p:nvPr>
        </p:nvSpPr>
        <p:spPr/>
        <p:txBody>
          <a:bodyPr/>
          <a:lstStyle/>
          <a:p>
            <a:endParaRPr lang="it-IT"/>
          </a:p>
          <a:p>
            <a:r>
              <a:rPr lang="it-IT"/>
              <a:t>       Il termine bisogno deriva dal latino "bis-sonium = doppia afflizione", con riferimento allo stato di sofferenza in cui si viene a trovare un essere umano quando manca l'indispensabile e/o il necessario.</a:t>
            </a:r>
          </a:p>
          <a:p>
            <a:r>
              <a:rPr lang="it-IT"/>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4294967295"/>
          </p:nvPr>
        </p:nvSpPr>
        <p:spPr>
          <a:xfrm>
            <a:off x="0" y="1600200"/>
            <a:ext cx="8229600" cy="4525963"/>
          </a:xfrm>
        </p:spPr>
        <p:txBody>
          <a:bodyPr/>
          <a:lstStyle/>
          <a:p>
            <a:r>
              <a:rPr lang="it-IT"/>
              <a:t>I bisogni evidenziano la prova fondamentale che gli esseri umani sono tutti simili, infatti tutti dipendono dagli stessi bisogni necessari primari indispensabili.</a:t>
            </a:r>
          </a:p>
          <a:p>
            <a:r>
              <a:rPr lang="it-IT"/>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4294967295"/>
          </p:nvPr>
        </p:nvSpPr>
        <p:spPr>
          <a:xfrm>
            <a:off x="0" y="1600200"/>
            <a:ext cx="8229600" cy="4525963"/>
          </a:xfrm>
        </p:spPr>
        <p:txBody>
          <a:bodyPr/>
          <a:lstStyle/>
          <a:p>
            <a:r>
              <a:rPr lang="it-IT"/>
              <a:t>In ogni essere umano si costituiscono continuamente equilibri energetico-omeostatici psico-fisici ( l'omeostasi è la capacità di mantenere in equilibrio le dinamiche umane del proprio mondo interno).</a:t>
            </a:r>
          </a:p>
          <a:p>
            <a:r>
              <a:rPr lang="it-IT"/>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4294967295"/>
          </p:nvPr>
        </p:nvSpPr>
        <p:spPr>
          <a:xfrm>
            <a:off x="0" y="1600200"/>
            <a:ext cx="8229600" cy="4525963"/>
          </a:xfrm>
        </p:spPr>
        <p:txBody>
          <a:bodyPr/>
          <a:lstStyle/>
          <a:p>
            <a:r>
              <a:rPr lang="it-IT"/>
              <a:t>Quando si alterano tali equilibri, insorge con sofferenza, come per un allarme "SOS", il bisogno, che è rappresentato da energia attivatrice, che promuove le capacità e le condizioni umane idonee per ristabilire gli equilibri psico-fisici pre-esistenti.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4294967295"/>
          </p:nvPr>
        </p:nvSpPr>
        <p:spPr>
          <a:xfrm>
            <a:off x="0" y="1600200"/>
            <a:ext cx="8229600" cy="4525963"/>
          </a:xfrm>
        </p:spPr>
        <p:txBody>
          <a:bodyPr/>
          <a:lstStyle/>
          <a:p>
            <a:pPr>
              <a:lnSpc>
                <a:spcPct val="90000"/>
              </a:lnSpc>
            </a:pPr>
            <a:r>
              <a:rPr lang="it-IT"/>
              <a:t>Un bambino mangia e ristabilisce l'omeostasi psico-fisica da sazietà, poi, trascorse alcune ore, durante le quali ha consumato le energie prodotte dall'ingestione degli alimenti, si determina a causa della nuova rottura dell'omeostasi, una condizione di sofferenza "bisogno", e per poter ripristinare l'omeostasi dovrà ingerire nuovo cibo, che produrrà un nuovo equilibrio.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4294967295"/>
          </p:nvPr>
        </p:nvSpPr>
        <p:spPr>
          <a:xfrm>
            <a:off x="0" y="1600200"/>
            <a:ext cx="8229600" cy="4525963"/>
          </a:xfrm>
        </p:spPr>
        <p:txBody>
          <a:bodyPr/>
          <a:lstStyle/>
          <a:p>
            <a:r>
              <a:rPr lang="it-IT"/>
              <a:t>Una bambina sente freddo, ma, ad una prima osservazione, obbiettivamente non se ne capisce il motivo: ha mangiato; la casa è calda; non mancano gli indumenti per coprirsi, ma sussiste, in quel momento, una carenza di affetto genitoriale; solo l'apporto di calore umano, mediante parole ed abbracci, risolverà lo stato di sofferenza.</a:t>
            </a:r>
          </a:p>
          <a:p>
            <a:endParaRPr lang="it-IT"/>
          </a:p>
          <a:p>
            <a:endParaRPr lang="it-IT"/>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4294967295"/>
          </p:nvPr>
        </p:nvSpPr>
        <p:spPr>
          <a:xfrm>
            <a:off x="0" y="1600200"/>
            <a:ext cx="8229600" cy="4525963"/>
          </a:xfrm>
        </p:spPr>
        <p:txBody>
          <a:bodyPr/>
          <a:lstStyle/>
          <a:p>
            <a:r>
              <a:rPr lang="it-IT" sz="2800"/>
              <a:t>Oltre il bisogno biologico, chiamiamo bisogno uno stato </a:t>
            </a:r>
            <a:r>
              <a:rPr lang="it-IT" sz="2800" b="1"/>
              <a:t>analogo </a:t>
            </a:r>
            <a:r>
              <a:rPr lang="it-IT" sz="2800"/>
              <a:t>di tensione che può anche insorgere dalla mancanza di qualche cosa che risponde ad esigenze non strettamente fisiologiche o anche del tutto voluttuarie, ma divenute più o meno impellenti per abitudine:</a:t>
            </a:r>
          </a:p>
          <a:p>
            <a:r>
              <a:rPr lang="it-IT" sz="2800"/>
              <a:t>  </a:t>
            </a:r>
            <a:r>
              <a:rPr lang="it-IT" sz="2800" i="1"/>
              <a:t>bisogni fisiopatologici. </a:t>
            </a:r>
            <a:br>
              <a:rPr lang="it-IT" sz="2800" i="1"/>
            </a:br>
            <a:r>
              <a:rPr lang="it-IT" sz="2800" i="1"/>
              <a:t/>
            </a:r>
            <a:br>
              <a:rPr lang="it-IT" sz="2800" i="1"/>
            </a:br>
            <a:endParaRPr lang="it-IT" sz="2800" i="1"/>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468313" y="981075"/>
            <a:ext cx="8162925" cy="1435100"/>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nchor="b"/>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99"/>
                </a:solidFill>
                <a:latin typeface="Times New Roman" pitchFamily="18" charset="0"/>
                <a:cs typeface="Times New Roman" pitchFamily="18" charset="0"/>
              </a:rPr>
              <a:t>L’affiliazione o bisogno degli altri:</a:t>
            </a:r>
            <a:br>
              <a:rPr lang="it-IT">
                <a:solidFill>
                  <a:srgbClr val="000099"/>
                </a:solidFill>
                <a:latin typeface="Times New Roman" pitchFamily="18" charset="0"/>
                <a:cs typeface="Times New Roman" pitchFamily="18" charset="0"/>
              </a:rPr>
            </a:br>
            <a:r>
              <a:rPr lang="it-IT">
                <a:solidFill>
                  <a:srgbClr val="000099"/>
                </a:solidFill>
                <a:latin typeface="Times New Roman" pitchFamily="18" charset="0"/>
                <a:cs typeface="Times New Roman" pitchFamily="18" charset="0"/>
              </a:rPr>
              <a:t>l</a:t>
            </a:r>
            <a:r>
              <a:rPr lang="it-IT">
                <a:solidFill>
                  <a:srgbClr val="000099"/>
                </a:solidFill>
                <a:latin typeface="Times New Roman" pitchFamily="18" charset="0"/>
                <a:ea typeface="Arial Unicode MS" pitchFamily="34" charset="-128"/>
                <a:cs typeface="Arial Unicode MS" pitchFamily="34" charset="-128"/>
              </a:rPr>
              <a:t>’attaccamento</a:t>
            </a:r>
          </a:p>
        </p:txBody>
      </p:sp>
      <p:sp>
        <p:nvSpPr>
          <p:cNvPr id="124931" name="Rectangle 3"/>
          <p:cNvSpPr>
            <a:spLocks noGrp="1" noChangeArrowheads="1"/>
          </p:cNvSpPr>
          <p:nvPr>
            <p:ph type="body" idx="1"/>
          </p:nvPr>
        </p:nvSpPr>
        <p:spPr>
          <a:xfrm>
            <a:off x="539750" y="3141663"/>
            <a:ext cx="8110538" cy="3470275"/>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lstStyle/>
          <a:p>
            <a:pPr marL="341313" indent="-341313" algn="just">
              <a:lnSpc>
                <a:spcPct val="90000"/>
              </a:lnSpc>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a:solidFill>
                  <a:srgbClr val="000099"/>
                </a:solidFill>
                <a:latin typeface="Times New Roman" pitchFamily="18" charset="0"/>
                <a:ea typeface="Arial Unicode MS" pitchFamily="34" charset="-128"/>
                <a:cs typeface="Arial Unicode MS" pitchFamily="34" charset="-128"/>
              </a:rPr>
              <a:t>Bowlby sostiene che sentirsi in contatto, anche fisico, con un individuo amato è un bisogno fondamentale (un bisogno primario come il cibo) dei piccoli della nostra specie e di altri primati. Nella concezione di Bowlby, l’attaccamento sarebbe un comportamento specie-specifico.</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126979" name="Rectangle 3"/>
          <p:cNvSpPr>
            <a:spLocks noGrp="1" noChangeArrowheads="1"/>
          </p:cNvSpPr>
          <p:nvPr>
            <p:ph type="body" idx="4294967295"/>
          </p:nvPr>
        </p:nvSpPr>
        <p:spPr>
          <a:xfrm>
            <a:off x="323850" y="2349500"/>
            <a:ext cx="8110538" cy="5159375"/>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lstStyle/>
          <a:p>
            <a:pPr marL="341313" indent="-341313" algn="just">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a:solidFill>
                  <a:srgbClr val="000099"/>
                </a:solidFill>
                <a:latin typeface="Times New Roman" pitchFamily="18" charset="0"/>
                <a:cs typeface="Times New Roman" pitchFamily="18" charset="0"/>
              </a:rPr>
              <a:t>La deprivazione dal contatto materno anche se sono disponibili nutrimento e cure adeguate, può avere pesanti conseguenze nei bambini. </a:t>
            </a:r>
          </a:p>
          <a:p>
            <a:pPr marL="341313" indent="-341313">
              <a:buClrTx/>
              <a:buSzPct val="75000"/>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it-IT">
              <a:solidFill>
                <a:srgbClr val="000099"/>
              </a:solidFill>
              <a:latin typeface="Times New Roman" pitchFamily="18" charset="0"/>
              <a:cs typeface="Times New Roman" pitchFamily="18"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129027" name="Rectangle 3"/>
          <p:cNvSpPr>
            <a:spLocks noGrp="1" noChangeArrowheads="1"/>
          </p:cNvSpPr>
          <p:nvPr>
            <p:ph type="body" idx="4294967295"/>
          </p:nvPr>
        </p:nvSpPr>
        <p:spPr>
          <a:xfrm>
            <a:off x="0" y="476250"/>
            <a:ext cx="9144000" cy="6381750"/>
          </a:xfrm>
          <a:ln/>
          <a:extLst>
            <a:ext uri="{91240B29-F687-4F45-9708-019B960494DF}">
              <a14:hiddenLine xmlns:a14="http://schemas.microsoft.com/office/drawing/2010/main" w="9525">
                <a:solidFill>
                  <a:srgbClr val="808080"/>
                </a:solidFill>
                <a:round/>
                <a:headEnd/>
                <a:tailEnd/>
              </a14:hiddenLine>
            </a:ext>
          </a:extLst>
        </p:spPr>
        <p:txBody>
          <a:bodyPr lIns="90000" tIns="46800" rIns="90000" bIns="46800"/>
          <a:lstStyle/>
          <a:p>
            <a:pPr marL="341313" indent="-341313" algn="just">
              <a:spcBef>
                <a:spcPts val="70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a:solidFill>
                  <a:srgbClr val="000099"/>
                </a:solidFill>
                <a:latin typeface="Times New Roman" pitchFamily="18" charset="0"/>
                <a:cs typeface="Times New Roman" pitchFamily="18" charset="0"/>
              </a:rPr>
              <a:t>1. Studi di Harlow sulle scimmie Rhesus che preferivano una madre artificiale coperta di panno che dava loro calore e morbidezza, rispetto ad una “madre in metallo” che dava loro nutrimento.</a:t>
            </a:r>
          </a:p>
          <a:p>
            <a:pPr marL="341313" indent="-341313" algn="just">
              <a:spcBef>
                <a:spcPts val="70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a:solidFill>
                  <a:srgbClr val="000099"/>
                </a:solidFill>
                <a:latin typeface="Times New Roman" pitchFamily="18" charset="0"/>
              </a:rPr>
              <a:t>2. Studi di Roberts e Spitz sulla deprivazione infantile.</a:t>
            </a:r>
          </a:p>
          <a:p>
            <a:pPr marL="341313" indent="-341313" algn="just">
              <a:spcBef>
                <a:spcPts val="700"/>
              </a:spcBef>
              <a:buClr>
                <a:srgbClr val="9A0000"/>
              </a:buClr>
              <a:buSzPct val="7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a:solidFill>
                  <a:srgbClr val="000099"/>
                </a:solidFill>
                <a:latin typeface="Times New Roman" pitchFamily="18" charset="0"/>
                <a:cs typeface="Times New Roman" pitchFamily="18" charset="0"/>
              </a:rPr>
              <a:t>Le figure di attaccamento, secondo Bowlby, rappresentano una base sicura per l’esplorazione dell’ambiente, condizione fondamentale per lo sviluppo cognitivo e affettivo del bambino.</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body" idx="4294967295"/>
          </p:nvPr>
        </p:nvSpPr>
        <p:spPr>
          <a:xfrm>
            <a:off x="0" y="549275"/>
            <a:ext cx="8229600" cy="5576888"/>
          </a:xfrm>
        </p:spPr>
        <p:txBody>
          <a:bodyPr/>
          <a:lstStyle/>
          <a:p>
            <a:pPr>
              <a:lnSpc>
                <a:spcPct val="90000"/>
              </a:lnSpc>
            </a:pPr>
            <a:r>
              <a:rPr lang="it-IT" sz="2400"/>
              <a:t>Ritengo che un costante mancato riconoscimento dei bisogni fondamentali del bambino durante le prime fasi del ciclo vitale (ed oltre) da parte delle figure che si prendono cura di lui, costringa il bambino stesso ad </a:t>
            </a:r>
          </a:p>
          <a:p>
            <a:pPr>
              <a:lnSpc>
                <a:spcPct val="90000"/>
              </a:lnSpc>
            </a:pPr>
            <a:r>
              <a:rPr lang="it-IT" sz="2400"/>
              <a:t>una distorsione percettiva delle proprie esigenze motivazionali fino a fargli costruire ed introiettare delle categorie motivazionali distanti dalle vere esigenze (quello che Winnicott chiama </a:t>
            </a:r>
            <a:r>
              <a:rPr lang="it-IT" sz="2400" b="1"/>
              <a:t>falso-sé</a:t>
            </a:r>
            <a:r>
              <a:rPr lang="it-IT" sz="2400"/>
              <a:t>).</a:t>
            </a:r>
            <a:br>
              <a:rPr lang="it-IT" sz="2400"/>
            </a:br>
            <a:r>
              <a:rPr lang="it-IT" sz="2400"/>
              <a:t>(v.desideri-ideazione-aff)</a:t>
            </a:r>
          </a:p>
          <a:p>
            <a:pPr>
              <a:lnSpc>
                <a:spcPct val="90000"/>
              </a:lnSpc>
            </a:pPr>
            <a:r>
              <a:rPr lang="it-IT" sz="2400"/>
              <a:t/>
            </a:r>
            <a:br>
              <a:rPr lang="it-IT" sz="2400"/>
            </a:br>
            <a:r>
              <a:rPr lang="it-IT" sz="2400" b="1"/>
              <a:t>Baranello, M.</a:t>
            </a:r>
            <a:r>
              <a:rPr lang="it-IT" sz="2400"/>
              <a:t> (1999)</a:t>
            </a:r>
            <a:br>
              <a:rPr lang="it-IT" sz="2400"/>
            </a:br>
            <a:r>
              <a:rPr lang="it-IT" sz="2400"/>
              <a:t>Per una psicologia dei bisogni e desideri.</a:t>
            </a:r>
            <a:br>
              <a:rPr lang="it-IT" sz="2400"/>
            </a:br>
            <a:r>
              <a:rPr lang="it-IT" sz="2400" i="1"/>
              <a:t>SRM Psicologia Rivista (www.psyreview.org).</a:t>
            </a:r>
            <a:br>
              <a:rPr lang="it-IT" sz="2400" i="1"/>
            </a:br>
            <a:r>
              <a:rPr lang="it-IT" sz="2400"/>
              <a:t>Roma, 10 luglio 1999</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4294967295"/>
          </p:nvPr>
        </p:nvSpPr>
        <p:spPr>
          <a:xfrm>
            <a:off x="0" y="1600200"/>
            <a:ext cx="8229600" cy="4525963"/>
          </a:xfrm>
        </p:spPr>
        <p:txBody>
          <a:bodyPr/>
          <a:lstStyle/>
          <a:p>
            <a:pPr>
              <a:lnSpc>
                <a:spcPct val="80000"/>
              </a:lnSpc>
            </a:pPr>
            <a:r>
              <a:rPr lang="it-IT" sz="2000" b="1"/>
              <a:t>Disciplina e risultati :Di Mario Furlan , formatore.</a:t>
            </a:r>
          </a:p>
          <a:p>
            <a:pPr>
              <a:lnSpc>
                <a:spcPct val="80000"/>
              </a:lnSpc>
            </a:pPr>
            <a:r>
              <a:rPr lang="it-IT" sz="2000" b="1"/>
              <a:t/>
            </a:r>
            <a:br>
              <a:rPr lang="it-IT" sz="2000" b="1"/>
            </a:br>
            <a:r>
              <a:rPr lang="it-IT" sz="2000"/>
              <a:t>Molti iniziano l’anno nuovo pieni di buoni propositi. Ma pochi riescono a portarli avanti, e si demotivano. Perche? La risposta è semplice: </a:t>
            </a:r>
            <a:br>
              <a:rPr lang="it-IT" sz="2000"/>
            </a:br>
            <a:r>
              <a:rPr lang="it-IT" sz="2000"/>
              <a:t>perché </a:t>
            </a:r>
            <a:r>
              <a:rPr lang="it-IT" sz="2000" b="1">
                <a:solidFill>
                  <a:srgbClr val="FF0066"/>
                </a:solidFill>
              </a:rPr>
              <a:t>la motivazione non è permanente</a:t>
            </a:r>
            <a:r>
              <a:rPr lang="it-IT" sz="2000"/>
              <a:t>. Come non lo  è il mangiare: hai bisogno di nutrirti tutti i giorni. E se non mangi per qualche settimana allora sì che arrivi a uno stato di rigidità corporea... </a:t>
            </a:r>
          </a:p>
          <a:p>
            <a:pPr>
              <a:lnSpc>
                <a:spcPct val="80000"/>
              </a:lnSpc>
            </a:pPr>
            <a:r>
              <a:rPr lang="it-IT" sz="2000">
                <a:solidFill>
                  <a:srgbClr val="FF0066"/>
                </a:solidFill>
              </a:rPr>
              <a:t>Come il corpo, anche lo spirito va nutrito costantemente</a:t>
            </a:r>
            <a:r>
              <a:rPr lang="it-IT" sz="2000"/>
              <a:t>. Ciascuno ha le sue fonti motivazionali: trova la tua. Ti può servire immaginare vivamente di avere già ottenuto il risultato: pregusta la sensazione di vittoria, sarai  più disposto a stringere i denti per ottenerla. Come diceva Machiavelli. “</a:t>
            </a:r>
            <a:r>
              <a:rPr lang="it-IT" sz="2000">
                <a:solidFill>
                  <a:srgbClr val="0033CC"/>
                </a:solidFill>
              </a:rPr>
              <a:t>senza disciplina non si ha alcun risultato</a:t>
            </a:r>
            <a:r>
              <a:rPr lang="it-IT" sz="2000"/>
              <a:t>”.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4294967295"/>
          </p:nvPr>
        </p:nvSpPr>
        <p:spPr>
          <a:xfrm>
            <a:off x="0" y="1600200"/>
            <a:ext cx="8229600" cy="4525963"/>
          </a:xfrm>
        </p:spPr>
        <p:txBody>
          <a:bodyPr/>
          <a:lstStyle/>
          <a:p>
            <a:r>
              <a:rPr lang="it-IT"/>
              <a:t>II BISOGNO è la risposta a pulsioni di tipo "logica corporea" e/o "logica psichica" e quindi di tipo fisico e/o psichico, che sono prodotte per la salvaguardia della omeostasi umana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4294967295"/>
          </p:nvPr>
        </p:nvSpPr>
        <p:spPr>
          <a:xfrm>
            <a:off x="0" y="1600200"/>
            <a:ext cx="8229600" cy="4525963"/>
          </a:xfrm>
        </p:spPr>
        <p:txBody>
          <a:bodyPr/>
          <a:lstStyle/>
          <a:p>
            <a:r>
              <a:rPr lang="it-IT"/>
              <a:t>Col termine omeostasi, vocabolo coniato dall'americano Cannon nel 1932, il filosofo definì l'insieme delle azioni responsabili del  relativo  mantenimento della costanza in determinate grandezze filosofiche.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body" idx="4294967295"/>
          </p:nvPr>
        </p:nvSpPr>
        <p:spPr>
          <a:xfrm>
            <a:off x="0" y="1600200"/>
            <a:ext cx="8229600" cy="4525963"/>
          </a:xfrm>
        </p:spPr>
        <p:txBody>
          <a:bodyPr/>
          <a:lstStyle/>
          <a:p>
            <a:r>
              <a:rPr lang="it-IT"/>
              <a:t>OMEOSTASI</a:t>
            </a:r>
          </a:p>
          <a:p>
            <a:r>
              <a:rPr lang="it-IT"/>
              <a:t>“Capacità di un organismo o di un insieme di organismi di mantenere in un relativo equilibrio stabile le caratteristiche del proprio ambiente interno” </a:t>
            </a:r>
          </a:p>
          <a:p>
            <a:r>
              <a:rPr lang="it-IT"/>
              <a:t>Lo Zingarelli 1994</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body" idx="4294967295"/>
          </p:nvPr>
        </p:nvSpPr>
        <p:spPr>
          <a:xfrm>
            <a:off x="0" y="1600200"/>
            <a:ext cx="8229600" cy="4525963"/>
          </a:xfrm>
        </p:spPr>
        <p:txBody>
          <a:bodyPr/>
          <a:lstStyle/>
          <a:p>
            <a:r>
              <a:rPr lang="it-IT" b="1"/>
              <a:t>Omeostasi</a:t>
            </a:r>
            <a:endParaRPr lang="it-IT"/>
          </a:p>
          <a:p>
            <a:r>
              <a:rPr lang="it-IT"/>
              <a:t>Biol. - Capacità di un organismo o di un insieme di organismi di mantenere, in un </a:t>
            </a:r>
          </a:p>
          <a:p>
            <a:r>
              <a:rPr lang="it-IT"/>
              <a:t>relativo equilibrio stabile, le caratteristiche del proprio ambiente interno</a:t>
            </a:r>
          </a:p>
          <a:p>
            <a:r>
              <a:rPr lang="it-IT"/>
              <a:t>pur nel variare delle condizioni esterne</a:t>
            </a:r>
          </a:p>
          <a:p>
            <a:r>
              <a:rPr lang="it-IT"/>
              <a:t>Sabatini Coletti,Lo Zingarelli 1999,GePa 2004</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4294967295"/>
          </p:nvPr>
        </p:nvSpPr>
        <p:spPr>
          <a:xfrm>
            <a:off x="0" y="1600200"/>
            <a:ext cx="8229600" cy="4525963"/>
          </a:xfrm>
        </p:spPr>
        <p:txBody>
          <a:bodyPr/>
          <a:lstStyle/>
          <a:p>
            <a:r>
              <a:rPr lang="it-IT"/>
              <a:t>Dicesi </a:t>
            </a:r>
            <a:r>
              <a:rPr lang="it-IT" b="1"/>
              <a:t>bisogno primario necessario indispensabile</a:t>
            </a:r>
            <a:r>
              <a:rPr lang="it-IT"/>
              <a:t> la condizione che si determina quando la sua assenza produce la privazione della vita.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0" y="1600200"/>
            <a:ext cx="8229600" cy="4525963"/>
          </a:xfrm>
        </p:spPr>
        <p:txBody>
          <a:bodyPr/>
          <a:lstStyle/>
          <a:p>
            <a:r>
              <a:rPr lang="it-IT"/>
              <a:t>Ai bisogni che corrispondono ad esigenze fisiologiche si contrappongono i </a:t>
            </a:r>
            <a:r>
              <a:rPr lang="it-IT" i="1"/>
              <a:t>bisogni sociali </a:t>
            </a:r>
            <a:r>
              <a:rPr lang="it-IT"/>
              <a:t> che sono appresi nell’ambiente.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it-IT"/>
          </a:p>
        </p:txBody>
      </p:sp>
      <p:sp>
        <p:nvSpPr>
          <p:cNvPr id="58371" name="Rectangle 3"/>
          <p:cNvSpPr>
            <a:spLocks noGrp="1" noChangeArrowheads="1"/>
          </p:cNvSpPr>
          <p:nvPr>
            <p:ph type="body" idx="1"/>
          </p:nvPr>
        </p:nvSpPr>
        <p:spPr>
          <a:xfrm>
            <a:off x="457200" y="1600200"/>
            <a:ext cx="8229600" cy="5257800"/>
          </a:xfrm>
        </p:spPr>
        <p:txBody>
          <a:bodyPr/>
          <a:lstStyle/>
          <a:p>
            <a:endParaRPr lang="it-IT"/>
          </a:p>
        </p:txBody>
      </p:sp>
      <p:pic>
        <p:nvPicPr>
          <p:cNvPr id="58372" name="Picture 4" descr="Cibo-Forma-Energ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594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AutoShape 2"/>
          <p:cNvSpPr>
            <a:spLocks noChangeArrowheads="1"/>
          </p:cNvSpPr>
          <p:nvPr/>
        </p:nvSpPr>
        <p:spPr bwMode="auto">
          <a:xfrm>
            <a:off x="685800" y="0"/>
            <a:ext cx="7010400" cy="6477000"/>
          </a:xfrm>
          <a:prstGeom prst="triangle">
            <a:avLst>
              <a:gd name="adj" fmla="val 50000"/>
            </a:avLst>
          </a:prstGeom>
          <a:solidFill>
            <a:srgbClr val="FFCC66"/>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p:txBody>
      </p:sp>
      <p:sp>
        <p:nvSpPr>
          <p:cNvPr id="80899" name="Rectangle 3"/>
          <p:cNvSpPr>
            <a:spLocks noChangeArrowheads="1"/>
          </p:cNvSpPr>
          <p:nvPr/>
        </p:nvSpPr>
        <p:spPr bwMode="auto">
          <a:xfrm>
            <a:off x="685800" y="5410200"/>
            <a:ext cx="7086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Bisogni fisiologici</a:t>
            </a:r>
          </a:p>
        </p:txBody>
      </p:sp>
      <p:sp>
        <p:nvSpPr>
          <p:cNvPr id="80900" name="Rectangle 4"/>
          <p:cNvSpPr>
            <a:spLocks noChangeArrowheads="1"/>
          </p:cNvSpPr>
          <p:nvPr/>
        </p:nvSpPr>
        <p:spPr bwMode="auto">
          <a:xfrm>
            <a:off x="1295400" y="4191000"/>
            <a:ext cx="60198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Sicurezza e protezione</a:t>
            </a:r>
          </a:p>
        </p:txBody>
      </p:sp>
      <p:sp>
        <p:nvSpPr>
          <p:cNvPr id="80901" name="Rectangle 5"/>
          <p:cNvSpPr>
            <a:spLocks noChangeArrowheads="1"/>
          </p:cNvSpPr>
          <p:nvPr/>
        </p:nvSpPr>
        <p:spPr bwMode="auto">
          <a:xfrm>
            <a:off x="1600200" y="2971800"/>
            <a:ext cx="51054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Amore e accettazione sociale</a:t>
            </a:r>
          </a:p>
        </p:txBody>
      </p:sp>
      <p:sp>
        <p:nvSpPr>
          <p:cNvPr id="80902" name="Rectangle 6"/>
          <p:cNvSpPr>
            <a:spLocks noChangeArrowheads="1"/>
          </p:cNvSpPr>
          <p:nvPr/>
        </p:nvSpPr>
        <p:spPr bwMode="auto">
          <a:xfrm>
            <a:off x="1828800" y="1828800"/>
            <a:ext cx="4724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Autostima e status sociale</a:t>
            </a:r>
          </a:p>
        </p:txBody>
      </p:sp>
      <p:sp>
        <p:nvSpPr>
          <p:cNvPr id="80903" name="Rectangle 7"/>
          <p:cNvSpPr>
            <a:spLocks noChangeArrowheads="1"/>
          </p:cNvSpPr>
          <p:nvPr/>
        </p:nvSpPr>
        <p:spPr bwMode="auto">
          <a:xfrm>
            <a:off x="3352800" y="685800"/>
            <a:ext cx="17526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Autorealizzazione</a:t>
            </a:r>
          </a:p>
        </p:txBody>
      </p:sp>
      <p:sp>
        <p:nvSpPr>
          <p:cNvPr id="80904" name="Rectangle 8"/>
          <p:cNvSpPr>
            <a:spLocks noChangeArrowheads="1"/>
          </p:cNvSpPr>
          <p:nvPr/>
        </p:nvSpPr>
        <p:spPr bwMode="auto">
          <a:xfrm>
            <a:off x="304800" y="304800"/>
            <a:ext cx="22098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solidFill>
                  <a:schemeClr val="tx2"/>
                </a:solidFill>
                <a:latin typeface="Times New Roman" charset="0"/>
                <a:ea typeface="ＭＳ Ｐゴシック" charset="0"/>
              </a:rPr>
              <a:t>Gerarchia dei bisogni</a:t>
            </a:r>
          </a:p>
          <a:p>
            <a:pPr algn="ctr">
              <a:defRPr/>
            </a:pPr>
            <a:r>
              <a:rPr lang="it-IT" sz="2400" b="1">
                <a:solidFill>
                  <a:schemeClr val="tx2"/>
                </a:solidFill>
                <a:latin typeface="Times New Roman" charset="0"/>
                <a:ea typeface="ＭＳ Ｐゴシック" charset="0"/>
              </a:rPr>
              <a:t>Secondo  Maslow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904"/>
                                        </p:tgtEl>
                                        <p:attrNameLst>
                                          <p:attrName>style.visibility</p:attrName>
                                        </p:attrNameLst>
                                      </p:cBhvr>
                                      <p:to>
                                        <p:strVal val="visible"/>
                                      </p:to>
                                    </p:set>
                                    <p:anim calcmode="lin" valueType="num">
                                      <p:cBhvr additive="base">
                                        <p:cTn id="7" dur="500" fill="hold"/>
                                        <p:tgtEl>
                                          <p:spTgt spid="80904"/>
                                        </p:tgtEl>
                                        <p:attrNameLst>
                                          <p:attrName>ppt_x</p:attrName>
                                        </p:attrNameLst>
                                      </p:cBhvr>
                                      <p:tavLst>
                                        <p:tav tm="0">
                                          <p:val>
                                            <p:strVal val="0-#ppt_w/2"/>
                                          </p:val>
                                        </p:tav>
                                        <p:tav tm="100000">
                                          <p:val>
                                            <p:strVal val="#ppt_x"/>
                                          </p:val>
                                        </p:tav>
                                      </p:tavLst>
                                    </p:anim>
                                    <p:anim calcmode="lin" valueType="num">
                                      <p:cBhvr additive="base">
                                        <p:cTn id="8" dur="500" fill="hold"/>
                                        <p:tgtEl>
                                          <p:spTgt spid="8090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80899"/>
                                        </p:tgtEl>
                                        <p:attrNameLst>
                                          <p:attrName>style.visibility</p:attrName>
                                        </p:attrNameLst>
                                      </p:cBhvr>
                                      <p:to>
                                        <p:strVal val="visible"/>
                                      </p:to>
                                    </p:set>
                                    <p:anim calcmode="lin" valueType="num">
                                      <p:cBhvr>
                                        <p:cTn id="13" dur="500" fill="hold"/>
                                        <p:tgtEl>
                                          <p:spTgt spid="80899"/>
                                        </p:tgtEl>
                                        <p:attrNameLst>
                                          <p:attrName>ppt_w</p:attrName>
                                        </p:attrNameLst>
                                      </p:cBhvr>
                                      <p:tavLst>
                                        <p:tav tm="0">
                                          <p:val>
                                            <p:fltVal val="0"/>
                                          </p:val>
                                        </p:tav>
                                        <p:tav tm="100000">
                                          <p:val>
                                            <p:strVal val="#ppt_w"/>
                                          </p:val>
                                        </p:tav>
                                      </p:tavLst>
                                    </p:anim>
                                    <p:anim calcmode="lin" valueType="num">
                                      <p:cBhvr>
                                        <p:cTn id="14" dur="500" fill="hold"/>
                                        <p:tgtEl>
                                          <p:spTgt spid="80899"/>
                                        </p:tgtEl>
                                        <p:attrNameLst>
                                          <p:attrName>ppt_h</p:attrName>
                                        </p:attrNameLst>
                                      </p:cBhvr>
                                      <p:tavLst>
                                        <p:tav tm="0">
                                          <p:val>
                                            <p:fltVal val="0"/>
                                          </p:val>
                                        </p:tav>
                                        <p:tav tm="100000">
                                          <p:val>
                                            <p:strVal val="#ppt_h"/>
                                          </p:val>
                                        </p:tav>
                                      </p:tavLst>
                                    </p:anim>
                                    <p:anim calcmode="lin" valueType="num">
                                      <p:cBhvr>
                                        <p:cTn id="15" dur="500" fill="hold"/>
                                        <p:tgtEl>
                                          <p:spTgt spid="80899"/>
                                        </p:tgtEl>
                                        <p:attrNameLst>
                                          <p:attrName>ppt_x</p:attrName>
                                        </p:attrNameLst>
                                      </p:cBhvr>
                                      <p:tavLst>
                                        <p:tav tm="0">
                                          <p:val>
                                            <p:fltVal val="0.5"/>
                                          </p:val>
                                        </p:tav>
                                        <p:tav tm="100000">
                                          <p:val>
                                            <p:strVal val="#ppt_x"/>
                                          </p:val>
                                        </p:tav>
                                      </p:tavLst>
                                    </p:anim>
                                    <p:anim calcmode="lin" valueType="num">
                                      <p:cBhvr>
                                        <p:cTn id="16" dur="500" fill="hold"/>
                                        <p:tgtEl>
                                          <p:spTgt spid="80899"/>
                                        </p:tgtEl>
                                        <p:attrNameLst>
                                          <p:attrName>ppt_y</p:attrName>
                                        </p:attrNameLst>
                                      </p:cBhvr>
                                      <p:tavLst>
                                        <p:tav tm="0">
                                          <p:val>
                                            <p:fltVal val="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80900"/>
                                        </p:tgtEl>
                                        <p:attrNameLst>
                                          <p:attrName>style.visibility</p:attrName>
                                        </p:attrNameLst>
                                      </p:cBhvr>
                                      <p:to>
                                        <p:strVal val="visible"/>
                                      </p:to>
                                    </p:set>
                                    <p:anim calcmode="lin" valueType="num">
                                      <p:cBhvr>
                                        <p:cTn id="21" dur="500" fill="hold"/>
                                        <p:tgtEl>
                                          <p:spTgt spid="80900"/>
                                        </p:tgtEl>
                                        <p:attrNameLst>
                                          <p:attrName>ppt_w</p:attrName>
                                        </p:attrNameLst>
                                      </p:cBhvr>
                                      <p:tavLst>
                                        <p:tav tm="0">
                                          <p:val>
                                            <p:fltVal val="0"/>
                                          </p:val>
                                        </p:tav>
                                        <p:tav tm="100000">
                                          <p:val>
                                            <p:strVal val="#ppt_w"/>
                                          </p:val>
                                        </p:tav>
                                      </p:tavLst>
                                    </p:anim>
                                    <p:anim calcmode="lin" valueType="num">
                                      <p:cBhvr>
                                        <p:cTn id="22" dur="500" fill="hold"/>
                                        <p:tgtEl>
                                          <p:spTgt spid="80900"/>
                                        </p:tgtEl>
                                        <p:attrNameLst>
                                          <p:attrName>ppt_h</p:attrName>
                                        </p:attrNameLst>
                                      </p:cBhvr>
                                      <p:tavLst>
                                        <p:tav tm="0">
                                          <p:val>
                                            <p:fltVal val="0"/>
                                          </p:val>
                                        </p:tav>
                                        <p:tav tm="100000">
                                          <p:val>
                                            <p:strVal val="#ppt_h"/>
                                          </p:val>
                                        </p:tav>
                                      </p:tavLst>
                                    </p:anim>
                                    <p:anim calcmode="lin" valueType="num">
                                      <p:cBhvr>
                                        <p:cTn id="23" dur="500" fill="hold"/>
                                        <p:tgtEl>
                                          <p:spTgt spid="80900"/>
                                        </p:tgtEl>
                                        <p:attrNameLst>
                                          <p:attrName>ppt_x</p:attrName>
                                        </p:attrNameLst>
                                      </p:cBhvr>
                                      <p:tavLst>
                                        <p:tav tm="0">
                                          <p:val>
                                            <p:fltVal val="0.5"/>
                                          </p:val>
                                        </p:tav>
                                        <p:tav tm="100000">
                                          <p:val>
                                            <p:strVal val="#ppt_x"/>
                                          </p:val>
                                        </p:tav>
                                      </p:tavLst>
                                    </p:anim>
                                    <p:anim calcmode="lin" valueType="num">
                                      <p:cBhvr>
                                        <p:cTn id="24" dur="500" fill="hold"/>
                                        <p:tgtEl>
                                          <p:spTgt spid="80900"/>
                                        </p:tgtEl>
                                        <p:attrNameLst>
                                          <p:attrName>ppt_y</p:attrName>
                                        </p:attrNameLst>
                                      </p:cBhvr>
                                      <p:tavLst>
                                        <p:tav tm="0">
                                          <p:val>
                                            <p:fltVal val="0.5"/>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80901"/>
                                        </p:tgtEl>
                                        <p:attrNameLst>
                                          <p:attrName>style.visibility</p:attrName>
                                        </p:attrNameLst>
                                      </p:cBhvr>
                                      <p:to>
                                        <p:strVal val="visible"/>
                                      </p:to>
                                    </p:set>
                                    <p:anim calcmode="lin" valueType="num">
                                      <p:cBhvr>
                                        <p:cTn id="29" dur="500" fill="hold"/>
                                        <p:tgtEl>
                                          <p:spTgt spid="80901"/>
                                        </p:tgtEl>
                                        <p:attrNameLst>
                                          <p:attrName>ppt_w</p:attrName>
                                        </p:attrNameLst>
                                      </p:cBhvr>
                                      <p:tavLst>
                                        <p:tav tm="0">
                                          <p:val>
                                            <p:fltVal val="0"/>
                                          </p:val>
                                        </p:tav>
                                        <p:tav tm="100000">
                                          <p:val>
                                            <p:strVal val="#ppt_w"/>
                                          </p:val>
                                        </p:tav>
                                      </p:tavLst>
                                    </p:anim>
                                    <p:anim calcmode="lin" valueType="num">
                                      <p:cBhvr>
                                        <p:cTn id="30" dur="500" fill="hold"/>
                                        <p:tgtEl>
                                          <p:spTgt spid="80901"/>
                                        </p:tgtEl>
                                        <p:attrNameLst>
                                          <p:attrName>ppt_h</p:attrName>
                                        </p:attrNameLst>
                                      </p:cBhvr>
                                      <p:tavLst>
                                        <p:tav tm="0">
                                          <p:val>
                                            <p:fltVal val="0"/>
                                          </p:val>
                                        </p:tav>
                                        <p:tav tm="100000">
                                          <p:val>
                                            <p:strVal val="#ppt_h"/>
                                          </p:val>
                                        </p:tav>
                                      </p:tavLst>
                                    </p:anim>
                                    <p:anim calcmode="lin" valueType="num">
                                      <p:cBhvr>
                                        <p:cTn id="31" dur="500" fill="hold"/>
                                        <p:tgtEl>
                                          <p:spTgt spid="80901"/>
                                        </p:tgtEl>
                                        <p:attrNameLst>
                                          <p:attrName>ppt_x</p:attrName>
                                        </p:attrNameLst>
                                      </p:cBhvr>
                                      <p:tavLst>
                                        <p:tav tm="0">
                                          <p:val>
                                            <p:fltVal val="0.5"/>
                                          </p:val>
                                        </p:tav>
                                        <p:tav tm="100000">
                                          <p:val>
                                            <p:strVal val="#ppt_x"/>
                                          </p:val>
                                        </p:tav>
                                      </p:tavLst>
                                    </p:anim>
                                    <p:anim calcmode="lin" valueType="num">
                                      <p:cBhvr>
                                        <p:cTn id="32" dur="500" fill="hold"/>
                                        <p:tgtEl>
                                          <p:spTgt spid="80901"/>
                                        </p:tgtEl>
                                        <p:attrNameLst>
                                          <p:attrName>ppt_y</p:attrName>
                                        </p:attrNameLst>
                                      </p:cBhvr>
                                      <p:tavLst>
                                        <p:tav tm="0">
                                          <p:val>
                                            <p:fltVal val="0.5"/>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528" fill="hold" grpId="0" nodeType="clickEffect">
                                  <p:stCondLst>
                                    <p:cond delay="0"/>
                                  </p:stCondLst>
                                  <p:childTnLst>
                                    <p:set>
                                      <p:cBhvr>
                                        <p:cTn id="36" dur="1" fill="hold">
                                          <p:stCondLst>
                                            <p:cond delay="0"/>
                                          </p:stCondLst>
                                        </p:cTn>
                                        <p:tgtEl>
                                          <p:spTgt spid="80902"/>
                                        </p:tgtEl>
                                        <p:attrNameLst>
                                          <p:attrName>style.visibility</p:attrName>
                                        </p:attrNameLst>
                                      </p:cBhvr>
                                      <p:to>
                                        <p:strVal val="visible"/>
                                      </p:to>
                                    </p:set>
                                    <p:anim calcmode="lin" valueType="num">
                                      <p:cBhvr>
                                        <p:cTn id="37" dur="500" fill="hold"/>
                                        <p:tgtEl>
                                          <p:spTgt spid="80902"/>
                                        </p:tgtEl>
                                        <p:attrNameLst>
                                          <p:attrName>ppt_w</p:attrName>
                                        </p:attrNameLst>
                                      </p:cBhvr>
                                      <p:tavLst>
                                        <p:tav tm="0">
                                          <p:val>
                                            <p:fltVal val="0"/>
                                          </p:val>
                                        </p:tav>
                                        <p:tav tm="100000">
                                          <p:val>
                                            <p:strVal val="#ppt_w"/>
                                          </p:val>
                                        </p:tav>
                                      </p:tavLst>
                                    </p:anim>
                                    <p:anim calcmode="lin" valueType="num">
                                      <p:cBhvr>
                                        <p:cTn id="38" dur="500" fill="hold"/>
                                        <p:tgtEl>
                                          <p:spTgt spid="80902"/>
                                        </p:tgtEl>
                                        <p:attrNameLst>
                                          <p:attrName>ppt_h</p:attrName>
                                        </p:attrNameLst>
                                      </p:cBhvr>
                                      <p:tavLst>
                                        <p:tav tm="0">
                                          <p:val>
                                            <p:fltVal val="0"/>
                                          </p:val>
                                        </p:tav>
                                        <p:tav tm="100000">
                                          <p:val>
                                            <p:strVal val="#ppt_h"/>
                                          </p:val>
                                        </p:tav>
                                      </p:tavLst>
                                    </p:anim>
                                    <p:anim calcmode="lin" valueType="num">
                                      <p:cBhvr>
                                        <p:cTn id="39" dur="500" fill="hold"/>
                                        <p:tgtEl>
                                          <p:spTgt spid="80902"/>
                                        </p:tgtEl>
                                        <p:attrNameLst>
                                          <p:attrName>ppt_x</p:attrName>
                                        </p:attrNameLst>
                                      </p:cBhvr>
                                      <p:tavLst>
                                        <p:tav tm="0">
                                          <p:val>
                                            <p:fltVal val="0.5"/>
                                          </p:val>
                                        </p:tav>
                                        <p:tav tm="100000">
                                          <p:val>
                                            <p:strVal val="#ppt_x"/>
                                          </p:val>
                                        </p:tav>
                                      </p:tavLst>
                                    </p:anim>
                                    <p:anim calcmode="lin" valueType="num">
                                      <p:cBhvr>
                                        <p:cTn id="40" dur="500" fill="hold"/>
                                        <p:tgtEl>
                                          <p:spTgt spid="80902"/>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80903"/>
                                        </p:tgtEl>
                                        <p:attrNameLst>
                                          <p:attrName>style.visibility</p:attrName>
                                        </p:attrNameLst>
                                      </p:cBhvr>
                                      <p:to>
                                        <p:strVal val="visible"/>
                                      </p:to>
                                    </p:set>
                                    <p:anim calcmode="lin" valueType="num">
                                      <p:cBhvr>
                                        <p:cTn id="45" dur="500" fill="hold"/>
                                        <p:tgtEl>
                                          <p:spTgt spid="80903"/>
                                        </p:tgtEl>
                                        <p:attrNameLst>
                                          <p:attrName>ppt_w</p:attrName>
                                        </p:attrNameLst>
                                      </p:cBhvr>
                                      <p:tavLst>
                                        <p:tav tm="0">
                                          <p:val>
                                            <p:fltVal val="0"/>
                                          </p:val>
                                        </p:tav>
                                        <p:tav tm="100000">
                                          <p:val>
                                            <p:strVal val="#ppt_w"/>
                                          </p:val>
                                        </p:tav>
                                      </p:tavLst>
                                    </p:anim>
                                    <p:anim calcmode="lin" valueType="num">
                                      <p:cBhvr>
                                        <p:cTn id="46" dur="500" fill="hold"/>
                                        <p:tgtEl>
                                          <p:spTgt spid="80903"/>
                                        </p:tgtEl>
                                        <p:attrNameLst>
                                          <p:attrName>ppt_h</p:attrName>
                                        </p:attrNameLst>
                                      </p:cBhvr>
                                      <p:tavLst>
                                        <p:tav tm="0">
                                          <p:val>
                                            <p:fltVal val="0"/>
                                          </p:val>
                                        </p:tav>
                                        <p:tav tm="100000">
                                          <p:val>
                                            <p:strVal val="#ppt_h"/>
                                          </p:val>
                                        </p:tav>
                                      </p:tavLst>
                                    </p:anim>
                                    <p:anim calcmode="lin" valueType="num">
                                      <p:cBhvr>
                                        <p:cTn id="47" dur="500" fill="hold"/>
                                        <p:tgtEl>
                                          <p:spTgt spid="80903"/>
                                        </p:tgtEl>
                                        <p:attrNameLst>
                                          <p:attrName>ppt_x</p:attrName>
                                        </p:attrNameLst>
                                      </p:cBhvr>
                                      <p:tavLst>
                                        <p:tav tm="0">
                                          <p:val>
                                            <p:fltVal val="0.5"/>
                                          </p:val>
                                        </p:tav>
                                        <p:tav tm="100000">
                                          <p:val>
                                            <p:strVal val="#ppt_x"/>
                                          </p:val>
                                        </p:tav>
                                      </p:tavLst>
                                    </p:anim>
                                    <p:anim calcmode="lin" valueType="num">
                                      <p:cBhvr>
                                        <p:cTn id="48" dur="500" fill="hold"/>
                                        <p:tgtEl>
                                          <p:spTgt spid="8090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animBg="1" autoUpdateAnimBg="0"/>
      <p:bldP spid="80900" grpId="0" animBg="1" autoUpdateAnimBg="0"/>
      <p:bldP spid="80901" grpId="0" animBg="1" autoUpdateAnimBg="0"/>
      <p:bldP spid="80902" grpId="0" animBg="1" autoUpdateAnimBg="0"/>
      <p:bldP spid="80903" grpId="0" animBg="1" autoUpdateAnimBg="0"/>
      <p:bldP spid="80904"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1"/>
          <p:cNvSpPr txBox="1">
            <a:spLocks noChangeArrowheads="1"/>
          </p:cNvSpPr>
          <p:nvPr/>
        </p:nvSpPr>
        <p:spPr bwMode="auto">
          <a:xfrm>
            <a:off x="304800" y="381000"/>
            <a:ext cx="8229600" cy="556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marL="341313" indent="-341313" defTabSz="44926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1pPr>
            <a:lvl2pPr marL="742950" indent="-285750" defTabSz="44926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2pPr>
            <a:lvl3pPr marL="1143000" indent="-228600" defTabSz="44926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3pPr>
            <a:lvl4pPr marL="1600200" indent="-228600" defTabSz="44926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4pPr>
            <a:lvl5pPr marL="2057400" indent="-228600" defTabSz="44926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5pPr>
            <a:lvl6pPr marL="2514600" indent="-228600" defTabSz="449263" fontAlgn="base">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6pPr>
            <a:lvl7pPr marL="2971800" indent="-228600" defTabSz="449263" fontAlgn="base">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7pPr>
            <a:lvl8pPr marL="3429000" indent="-228600" defTabSz="449263" fontAlgn="base">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8pPr>
            <a:lvl9pPr marL="3886200" indent="-228600" defTabSz="449263" fontAlgn="base">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9pPr>
          </a:lstStyle>
          <a:p>
            <a:pPr algn="ctr">
              <a:lnSpc>
                <a:spcPct val="90000"/>
              </a:lnSpc>
              <a:spcBef>
                <a:spcPts val="800"/>
              </a:spcBef>
              <a:buClr>
                <a:srgbClr val="000000"/>
              </a:buClr>
              <a:buSzPct val="100000"/>
              <a:buFont typeface="Arial" charset="0"/>
              <a:buNone/>
            </a:pPr>
            <a:r>
              <a:rPr lang="it-IT" sz="3200">
                <a:solidFill>
                  <a:srgbClr val="000000"/>
                </a:solidFill>
                <a:ea typeface="ＭＳ Ｐゴシック" charset="-128"/>
              </a:rPr>
              <a:t> </a:t>
            </a:r>
            <a:r>
              <a:rPr lang="it-IT" sz="3200">
                <a:solidFill>
                  <a:srgbClr val="FF0000"/>
                </a:solidFill>
                <a:ea typeface="ＭＳ Ｐゴシック" charset="-128"/>
              </a:rPr>
              <a:t>Processo di </a:t>
            </a:r>
            <a:r>
              <a:rPr lang="it-IT" sz="3200" b="1">
                <a:solidFill>
                  <a:srgbClr val="FF0000"/>
                </a:solidFill>
                <a:ea typeface="ＭＳ Ｐゴシック" charset="-128"/>
              </a:rPr>
              <a:t>individuazione</a:t>
            </a:r>
          </a:p>
          <a:p>
            <a:pPr>
              <a:lnSpc>
                <a:spcPct val="90000"/>
              </a:lnSpc>
              <a:spcBef>
                <a:spcPts val="800"/>
              </a:spcBef>
              <a:buClr>
                <a:srgbClr val="FF0000"/>
              </a:buClr>
              <a:buSzPct val="100000"/>
              <a:buFont typeface="Arial" charset="0"/>
              <a:buNone/>
            </a:pPr>
            <a:endParaRPr lang="it-IT" sz="3200" b="1">
              <a:solidFill>
                <a:srgbClr val="FF0000"/>
              </a:solidFill>
              <a:ea typeface="ＭＳ Ｐゴシック" charset="-128"/>
            </a:endParaRPr>
          </a:p>
          <a:p>
            <a:pPr algn="just">
              <a:lnSpc>
                <a:spcPct val="90000"/>
              </a:lnSpc>
              <a:spcBef>
                <a:spcPts val="800"/>
              </a:spcBef>
              <a:buClr>
                <a:srgbClr val="000000"/>
              </a:buClr>
              <a:buSzPct val="100000"/>
              <a:buFont typeface="Arial" charset="0"/>
              <a:buNone/>
            </a:pPr>
            <a:r>
              <a:rPr lang="it-IT" sz="3200">
                <a:solidFill>
                  <a:srgbClr val="000000"/>
                </a:solidFill>
                <a:ea typeface="ＭＳ Ｐゴシック" charset="-128"/>
              </a:rPr>
              <a:t>	Jung considera il processo di individuazione il fine ultimo, il senso stesso dell</a:t>
            </a:r>
            <a:r>
              <a:rPr lang="it-IT" altLang="it-IT" sz="3200">
                <a:solidFill>
                  <a:srgbClr val="000000"/>
                </a:solidFill>
                <a:ea typeface="ＭＳ Ｐゴシック" charset="-128"/>
              </a:rPr>
              <a:t>’</a:t>
            </a:r>
            <a:r>
              <a:rPr lang="it-IT" sz="3200">
                <a:solidFill>
                  <a:srgbClr val="000000"/>
                </a:solidFill>
                <a:ea typeface="ＭＳ Ｐゴシック" charset="-128"/>
              </a:rPr>
              <a:t>esistenza </a:t>
            </a:r>
            <a:r>
              <a:rPr lang="it-IT" altLang="it-IT" sz="3200">
                <a:solidFill>
                  <a:srgbClr val="000000"/>
                </a:solidFill>
                <a:ea typeface="ＭＳ Ｐゴシック" charset="-128"/>
              </a:rPr>
              <a:t>“</a:t>
            </a:r>
            <a:r>
              <a:rPr lang="it-IT" altLang="ja-JP" sz="3200" i="1">
                <a:solidFill>
                  <a:srgbClr val="000000"/>
                </a:solidFill>
                <a:ea typeface="ＭＳ Ｐゴシック" charset="-128"/>
              </a:rPr>
              <a:t>l</a:t>
            </a:r>
            <a:r>
              <a:rPr lang="it-IT" altLang="it-IT" sz="3200" i="1">
                <a:solidFill>
                  <a:srgbClr val="000000"/>
                </a:solidFill>
                <a:ea typeface="ＭＳ Ｐゴシック" charset="-128"/>
              </a:rPr>
              <a:t>’</a:t>
            </a:r>
            <a:r>
              <a:rPr lang="it-IT" altLang="ja-JP" sz="3200" i="1">
                <a:solidFill>
                  <a:srgbClr val="000000"/>
                </a:solidFill>
                <a:ea typeface="ＭＳ Ｐゴシック" charset="-128"/>
              </a:rPr>
              <a:t>individuazione è un processo di differenziazione che ha per meta lo sviluppo  della personalità individuale. È una </a:t>
            </a:r>
            <a:r>
              <a:rPr lang="it-IT" altLang="ja-JP" sz="3200" i="1">
                <a:solidFill>
                  <a:srgbClr val="0033CC"/>
                </a:solidFill>
                <a:ea typeface="ＭＳ Ｐゴシック" charset="-128"/>
              </a:rPr>
              <a:t>necessità</a:t>
            </a:r>
            <a:r>
              <a:rPr lang="it-IT" altLang="ja-JP" sz="3200" i="1">
                <a:solidFill>
                  <a:srgbClr val="000000"/>
                </a:solidFill>
                <a:ea typeface="ＭＳ Ｐゴシック" charset="-128"/>
              </a:rPr>
              <a:t> individuale.</a:t>
            </a:r>
            <a:r>
              <a:rPr lang="it-IT" altLang="it-IT" sz="3200" i="1">
                <a:solidFill>
                  <a:srgbClr val="000000"/>
                </a:solidFill>
                <a:ea typeface="ＭＳ Ｐゴシック" charset="-128"/>
              </a:rPr>
              <a:t>”</a:t>
            </a:r>
            <a:r>
              <a:rPr lang="it-IT" altLang="ja-JP" sz="3200" i="1">
                <a:solidFill>
                  <a:srgbClr val="000000"/>
                </a:solidFill>
                <a:ea typeface="ＭＳ Ｐゴシック" charset="-128"/>
              </a:rPr>
              <a:t> </a:t>
            </a:r>
          </a:p>
          <a:p>
            <a:pPr algn="just">
              <a:lnSpc>
                <a:spcPct val="90000"/>
              </a:lnSpc>
              <a:spcBef>
                <a:spcPts val="800"/>
              </a:spcBef>
              <a:buClr>
                <a:srgbClr val="000000"/>
              </a:buClr>
              <a:buSzPct val="100000"/>
              <a:buFont typeface="Arial" charset="0"/>
              <a:buNone/>
            </a:pPr>
            <a:r>
              <a:rPr lang="it-IT" sz="3200" i="1">
                <a:solidFill>
                  <a:srgbClr val="000000"/>
                </a:solidFill>
                <a:ea typeface="ＭＳ Ｐゴシック" charset="-128"/>
              </a:rPr>
              <a:t>	</a:t>
            </a:r>
          </a:p>
          <a:p>
            <a:pPr algn="just">
              <a:lnSpc>
                <a:spcPct val="90000"/>
              </a:lnSpc>
              <a:spcBef>
                <a:spcPts val="800"/>
              </a:spcBef>
              <a:buClr>
                <a:srgbClr val="000000"/>
              </a:buClr>
              <a:buSzPct val="100000"/>
              <a:buFont typeface="Arial" charset="0"/>
              <a:buNone/>
            </a:pPr>
            <a:r>
              <a:rPr lang="it-IT" sz="3200">
                <a:solidFill>
                  <a:srgbClr val="000000"/>
                </a:solidFill>
                <a:ea typeface="ＭＳ Ｐゴシック" charset="-128"/>
              </a:rPr>
              <a:t>	Individuarsi significa diventare un essere singolo e </a:t>
            </a:r>
            <a:r>
              <a:rPr lang="it-IT" sz="3200" b="1">
                <a:solidFill>
                  <a:srgbClr val="FF3399"/>
                </a:solidFill>
                <a:ea typeface="ＭＳ Ｐゴシック" charset="-128"/>
              </a:rPr>
              <a:t>realizzare</a:t>
            </a:r>
            <a:r>
              <a:rPr lang="it-IT" sz="3200">
                <a:solidFill>
                  <a:srgbClr val="000000"/>
                </a:solidFill>
                <a:ea typeface="ＭＳ Ｐゴシック" charset="-128"/>
              </a:rPr>
              <a:t> la propria unicità.</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 Box 1"/>
          <p:cNvSpPr txBox="1">
            <a:spLocks noChangeArrowheads="1"/>
          </p:cNvSpPr>
          <p:nvPr/>
        </p:nvSpPr>
        <p:spPr bwMode="auto">
          <a:xfrm>
            <a:off x="457200" y="457200"/>
            <a:ext cx="8229600" cy="541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1pPr>
            <a:lvl2pPr marL="742950" indent="-285750"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2pPr>
            <a:lvl3pPr marL="1143000" indent="-228600"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3pPr>
            <a:lvl4pPr marL="1600200" indent="-228600"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4pPr>
            <a:lvl5pPr marL="2057400" indent="-228600"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5pPr>
            <a:lvl6pPr marL="2514600" indent="-228600" defTabSz="449263" fontAlgn="base">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6pPr>
            <a:lvl7pPr marL="2971800" indent="-228600" defTabSz="449263" fontAlgn="base">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7pPr>
            <a:lvl8pPr marL="3429000" indent="-228600" defTabSz="449263" fontAlgn="base">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8pPr>
            <a:lvl9pPr marL="3886200" indent="-228600" defTabSz="449263" fontAlgn="base">
              <a:spcBef>
                <a:spcPct val="0"/>
              </a:spcBef>
              <a:spcAft>
                <a:spcPct val="0"/>
              </a:spcAft>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charset="0"/>
              </a:defRPr>
            </a:lvl9pPr>
          </a:lstStyle>
          <a:p>
            <a:pPr algn="just">
              <a:spcBef>
                <a:spcPts val="800"/>
              </a:spcBef>
              <a:buClr>
                <a:srgbClr val="000000"/>
              </a:buClr>
              <a:buSzPct val="100000"/>
              <a:buFont typeface="Arial" charset="0"/>
              <a:buNone/>
            </a:pPr>
            <a:r>
              <a:rPr lang="it-IT" sz="3200">
                <a:solidFill>
                  <a:srgbClr val="000000"/>
                </a:solidFill>
                <a:ea typeface="ＭＳ Ｐゴシック" charset="-128"/>
              </a:rPr>
              <a:t>	Libido= da energia pulsionale sessuale (Freud) diventa energia indefinita, che sollecita lo sviluppo la crescita e l</a:t>
            </a:r>
            <a:r>
              <a:rPr lang="it-IT" altLang="it-IT" sz="3200">
                <a:solidFill>
                  <a:srgbClr val="000000"/>
                </a:solidFill>
                <a:ea typeface="ＭＳ Ｐゴシック" charset="-128"/>
              </a:rPr>
              <a:t>’</a:t>
            </a:r>
            <a:r>
              <a:rPr lang="it-IT" sz="3200">
                <a:solidFill>
                  <a:srgbClr val="FF3399"/>
                </a:solidFill>
                <a:ea typeface="ＭＳ Ｐゴシック" charset="-128"/>
              </a:rPr>
              <a:t>autorealizzazion</a:t>
            </a:r>
            <a:r>
              <a:rPr lang="it-IT" sz="3200">
                <a:solidFill>
                  <a:srgbClr val="000000"/>
                </a:solidFill>
                <a:ea typeface="ＭＳ Ｐゴシック" charset="-128"/>
              </a:rPr>
              <a:t>e. La libido rappresenta l</a:t>
            </a:r>
            <a:r>
              <a:rPr lang="it-IT" altLang="it-IT" sz="3200">
                <a:solidFill>
                  <a:srgbClr val="000000"/>
                </a:solidFill>
                <a:ea typeface="ＭＳ Ｐゴシック" charset="-128"/>
              </a:rPr>
              <a:t>’</a:t>
            </a:r>
            <a:r>
              <a:rPr lang="it-IT" sz="3200">
                <a:solidFill>
                  <a:srgbClr val="000000"/>
                </a:solidFill>
                <a:ea typeface="ＭＳ Ｐゴシック" charset="-128"/>
              </a:rPr>
              <a:t>energia psichica in assoluto, e non è limitata alla componente sessuale.</a:t>
            </a:r>
          </a:p>
          <a:p>
            <a:pPr algn="just">
              <a:spcBef>
                <a:spcPts val="800"/>
              </a:spcBef>
              <a:buClr>
                <a:srgbClr val="000000"/>
              </a:buClr>
              <a:buSzPct val="100000"/>
              <a:buFont typeface="Arial" charset="0"/>
              <a:buNone/>
            </a:pPr>
            <a:endParaRPr lang="it-IT" sz="3200">
              <a:solidFill>
                <a:srgbClr val="000000"/>
              </a:solidFill>
              <a:ea typeface="ＭＳ Ｐゴシック" charset="-128"/>
            </a:endParaRPr>
          </a:p>
          <a:p>
            <a:pPr algn="just">
              <a:spcBef>
                <a:spcPts val="800"/>
              </a:spcBef>
              <a:buClr>
                <a:srgbClr val="000000"/>
              </a:buClr>
              <a:buSzPct val="100000"/>
              <a:buFont typeface="Arial" charset="0"/>
              <a:buNone/>
            </a:pPr>
            <a:r>
              <a:rPr lang="it-IT" sz="3200">
                <a:solidFill>
                  <a:srgbClr val="000000"/>
                </a:solidFill>
                <a:ea typeface="ＭＳ Ｐゴシック" charset="-128"/>
              </a:rPr>
              <a:t>	Fine ultimo dell</a:t>
            </a:r>
            <a:r>
              <a:rPr lang="it-IT" altLang="it-IT" sz="3200">
                <a:solidFill>
                  <a:srgbClr val="000000"/>
                </a:solidFill>
                <a:ea typeface="ＭＳ Ｐゴシック" charset="-128"/>
              </a:rPr>
              <a:t>’</a:t>
            </a:r>
            <a:r>
              <a:rPr lang="it-IT" sz="3200">
                <a:solidFill>
                  <a:srgbClr val="000000"/>
                </a:solidFill>
                <a:ea typeface="ＭＳ Ｐゴシック" charset="-128"/>
              </a:rPr>
              <a:t>umanità non è l</a:t>
            </a:r>
            <a:r>
              <a:rPr lang="it-IT" altLang="it-IT" sz="3200">
                <a:solidFill>
                  <a:srgbClr val="000000"/>
                </a:solidFill>
                <a:ea typeface="ＭＳ Ｐゴシック" charset="-128"/>
              </a:rPr>
              <a:t>’</a:t>
            </a:r>
            <a:r>
              <a:rPr lang="it-IT" sz="3200">
                <a:solidFill>
                  <a:srgbClr val="000000"/>
                </a:solidFill>
                <a:ea typeface="ＭＳ Ｐゴシック" charset="-128"/>
              </a:rPr>
              <a:t>autoconservazione (Freud-Darwin) ma </a:t>
            </a:r>
            <a:r>
              <a:rPr lang="it-IT" sz="3200">
                <a:solidFill>
                  <a:srgbClr val="0033CC"/>
                </a:solidFill>
                <a:ea typeface="ＭＳ Ｐゴシック" charset="-128"/>
              </a:rPr>
              <a:t>l</a:t>
            </a:r>
            <a:r>
              <a:rPr lang="it-IT" altLang="it-IT" sz="3200">
                <a:solidFill>
                  <a:srgbClr val="0033CC"/>
                </a:solidFill>
                <a:ea typeface="ＭＳ Ｐゴシック" charset="-128"/>
              </a:rPr>
              <a:t>’</a:t>
            </a:r>
            <a:r>
              <a:rPr lang="it-IT" sz="3200">
                <a:solidFill>
                  <a:srgbClr val="0033CC"/>
                </a:solidFill>
                <a:ea typeface="ＭＳ Ｐゴシック" charset="-128"/>
              </a:rPr>
              <a:t>autorealizzazione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4294967295"/>
          </p:nvPr>
        </p:nvSpPr>
        <p:spPr>
          <a:xfrm>
            <a:off x="457200" y="981075"/>
            <a:ext cx="8229600" cy="5145088"/>
          </a:xfrm>
        </p:spPr>
        <p:txBody>
          <a:bodyPr/>
          <a:lstStyle/>
          <a:p>
            <a:pPr algn="ctr">
              <a:buFontTx/>
              <a:buNone/>
            </a:pPr>
            <a:r>
              <a:rPr lang="it-IT"/>
              <a:t>  </a:t>
            </a:r>
            <a:r>
              <a:rPr lang="it-IT" sz="2800"/>
              <a:t>lo stato naturale dell</a:t>
            </a:r>
            <a:r>
              <a:rPr lang="ja-JP" altLang="it-IT" sz="2800">
                <a:ea typeface="ＭＳ Ｐゴシック" charset="-128"/>
              </a:rPr>
              <a:t>’</a:t>
            </a:r>
            <a:r>
              <a:rPr lang="it-IT" altLang="ja-JP" sz="2800">
                <a:ea typeface="ＭＳ Ｐゴシック" charset="-128"/>
              </a:rPr>
              <a:t>uomo è caratterizzato dall</a:t>
            </a:r>
            <a:r>
              <a:rPr lang="ja-JP" altLang="it-IT" sz="2800">
                <a:ea typeface="ＭＳ Ｐゴシック" charset="-128"/>
              </a:rPr>
              <a:t>’</a:t>
            </a:r>
            <a:r>
              <a:rPr lang="it-IT" altLang="ja-JP" sz="2800">
                <a:ea typeface="ＭＳ Ｐゴシック" charset="-128"/>
              </a:rPr>
              <a:t>aggressività la quale non si manifesta quando è inibita dalle proibizioni sociali che consentono maggior sicurezza ad ogni individuo </a:t>
            </a:r>
          </a:p>
          <a:p>
            <a:pPr algn="ctr">
              <a:buFontTx/>
              <a:buNone/>
            </a:pPr>
            <a:endParaRPr lang="it-IT" sz="2800"/>
          </a:p>
          <a:p>
            <a:pPr algn="ctr">
              <a:buFontTx/>
              <a:buNone/>
            </a:pPr>
            <a:endParaRPr lang="it-IT" sz="2800"/>
          </a:p>
          <a:p>
            <a:pPr algn="ctr">
              <a:buFontTx/>
              <a:buNone/>
            </a:pPr>
            <a:r>
              <a:rPr lang="it-IT"/>
              <a:t>l</a:t>
            </a:r>
            <a:r>
              <a:rPr lang="ja-JP" altLang="it-IT">
                <a:ea typeface="ＭＳ Ｐゴシック" charset="-128"/>
              </a:rPr>
              <a:t>’</a:t>
            </a:r>
            <a:r>
              <a:rPr lang="it-IT" altLang="ja-JP">
                <a:ea typeface="ＭＳ Ｐゴシック" charset="-128"/>
              </a:rPr>
              <a:t>uomo deve rinunciare a realizzare la propria felicità per consentire il sorgere e la conservazione della civiltà</a:t>
            </a:r>
          </a:p>
          <a:p>
            <a:pPr algn="ctr">
              <a:buFontTx/>
              <a:buNone/>
            </a:pPr>
            <a:r>
              <a:rPr lang="it-IT"/>
              <a:t>(Il Disagio della civiltà-Freud:v.Filmato)</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idx="4294967295"/>
          </p:nvPr>
        </p:nvSpPr>
        <p:spPr>
          <a:xfrm>
            <a:off x="457200" y="908050"/>
            <a:ext cx="8229600" cy="5218113"/>
          </a:xfrm>
        </p:spPr>
        <p:txBody>
          <a:bodyPr/>
          <a:lstStyle/>
          <a:p>
            <a:pPr>
              <a:lnSpc>
                <a:spcPct val="90000"/>
              </a:lnSpc>
              <a:buFont typeface="Wingdings" pitchFamily="2" charset="2"/>
              <a:buChar char="v"/>
            </a:pPr>
            <a:r>
              <a:rPr lang="it-IT" sz="2400"/>
              <a:t>alla luce di queste convinzioni, rivede la sua teoria sulla genesi del Super-Io a cui ha contribuito non solo l</a:t>
            </a:r>
            <a:r>
              <a:rPr lang="ja-JP" altLang="it-IT" sz="2400">
                <a:ea typeface="ＭＳ Ｐゴシック" charset="-128"/>
              </a:rPr>
              <a:t>’</a:t>
            </a:r>
            <a:r>
              <a:rPr lang="it-IT" altLang="ja-JP" sz="2400">
                <a:ea typeface="ＭＳ Ｐゴシック" charset="-128"/>
              </a:rPr>
              <a:t>introiezione del divieto parentale ma anche l</a:t>
            </a:r>
            <a:r>
              <a:rPr lang="ja-JP" altLang="it-IT" sz="2400">
                <a:ea typeface="ＭＳ Ｐゴシック" charset="-128"/>
              </a:rPr>
              <a:t>’</a:t>
            </a:r>
            <a:r>
              <a:rPr lang="it-IT" altLang="ja-JP" sz="2400">
                <a:ea typeface="ＭＳ Ｐゴシック" charset="-128"/>
              </a:rPr>
              <a:t>assunzione di quelle tendenze aggressive del soggetto, </a:t>
            </a:r>
            <a:r>
              <a:rPr lang="it-IT" altLang="ja-JP" sz="2400">
                <a:solidFill>
                  <a:srgbClr val="FF3399"/>
                </a:solidFill>
                <a:ea typeface="ＭＳ Ｐゴシック" charset="-128"/>
              </a:rPr>
              <a:t>represse</a:t>
            </a:r>
            <a:r>
              <a:rPr lang="it-IT" altLang="ja-JP" sz="2400">
                <a:ea typeface="ＭＳ Ｐゴシック" charset="-128"/>
              </a:rPr>
              <a:t> e non utilizzate ed ora dirette verso l</a:t>
            </a:r>
            <a:r>
              <a:rPr lang="ja-JP" altLang="it-IT" sz="2400">
                <a:ea typeface="ＭＳ Ｐゴシック" charset="-128"/>
              </a:rPr>
              <a:t>’</a:t>
            </a:r>
            <a:r>
              <a:rPr lang="it-IT" altLang="ja-JP" sz="2400">
                <a:ea typeface="ＭＳ Ｐゴシック" charset="-128"/>
              </a:rPr>
              <a:t>Io</a:t>
            </a:r>
          </a:p>
          <a:p>
            <a:pPr>
              <a:lnSpc>
                <a:spcPct val="90000"/>
              </a:lnSpc>
              <a:buFont typeface="Wingdings" pitchFamily="2" charset="2"/>
              <a:buChar char="v"/>
            </a:pPr>
            <a:endParaRPr lang="it-IT" sz="2400"/>
          </a:p>
          <a:p>
            <a:pPr>
              <a:lnSpc>
                <a:spcPct val="90000"/>
              </a:lnSpc>
              <a:buFont typeface="Wingdings" pitchFamily="2" charset="2"/>
              <a:buChar char="v"/>
            </a:pPr>
            <a:r>
              <a:rPr lang="it-IT" sz="2400"/>
              <a:t>la civiltà ha un prezzo: l</a:t>
            </a:r>
            <a:r>
              <a:rPr lang="ja-JP" altLang="it-IT" sz="2400">
                <a:ea typeface="ＭＳ Ｐゴシック" charset="-128"/>
              </a:rPr>
              <a:t>’</a:t>
            </a:r>
            <a:r>
              <a:rPr lang="it-IT" altLang="ja-JP" sz="2400">
                <a:ea typeface="ＭＳ Ｐゴシック" charset="-128"/>
              </a:rPr>
              <a:t>inibizione del soddisfacimento pulsionale comporta una riduzione della felicità personale a favore di una maggiore sicurezza pagata però con un aumento del senso di colpa</a:t>
            </a:r>
          </a:p>
          <a:p>
            <a:pPr>
              <a:lnSpc>
                <a:spcPct val="90000"/>
              </a:lnSpc>
              <a:buFont typeface="Wingdings" pitchFamily="2" charset="2"/>
              <a:buChar char="v"/>
            </a:pPr>
            <a:endParaRPr lang="it-IT" sz="2400"/>
          </a:p>
          <a:p>
            <a:pPr>
              <a:lnSpc>
                <a:spcPct val="90000"/>
              </a:lnSpc>
              <a:buFont typeface="Wingdings" pitchFamily="2" charset="2"/>
              <a:buChar char="v"/>
            </a:pPr>
            <a:r>
              <a:rPr lang="it-IT" sz="2400"/>
              <a:t>la sublimazione come mezzo per lenire il disagio della civiltà: cambiando l</a:t>
            </a:r>
            <a:r>
              <a:rPr lang="ja-JP" altLang="it-IT" sz="2400">
                <a:ea typeface="ＭＳ Ｐゴシック" charset="-128"/>
              </a:rPr>
              <a:t>’</a:t>
            </a:r>
            <a:r>
              <a:rPr lang="it-IT" altLang="ja-JP" sz="2400">
                <a:ea typeface="ＭＳ Ｐゴシック" charset="-128"/>
              </a:rPr>
              <a:t>oggetto le pulsioni possono avere un buon grado di soddisfazione</a:t>
            </a:r>
          </a:p>
          <a:p>
            <a:pPr>
              <a:lnSpc>
                <a:spcPct val="90000"/>
              </a:lnSpc>
              <a:buFontTx/>
              <a:buNone/>
            </a:pPr>
            <a:endParaRPr lang="it-IT" sz="24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AutoShape 2"/>
          <p:cNvSpPr>
            <a:spLocks noChangeArrowheads="1"/>
          </p:cNvSpPr>
          <p:nvPr/>
        </p:nvSpPr>
        <p:spPr bwMode="auto">
          <a:xfrm>
            <a:off x="685800" y="0"/>
            <a:ext cx="7010400" cy="6477000"/>
          </a:xfrm>
          <a:prstGeom prst="triangle">
            <a:avLst>
              <a:gd name="adj" fmla="val 50000"/>
            </a:avLst>
          </a:prstGeom>
          <a:solidFill>
            <a:srgbClr val="FFCC66"/>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a:p>
            <a:pPr algn="ctr">
              <a:defRPr/>
            </a:pPr>
            <a:endParaRPr lang="it-IT" sz="2400">
              <a:latin typeface="Times New Roman" charset="0"/>
              <a:ea typeface="ＭＳ Ｐゴシック" charset="0"/>
            </a:endParaRPr>
          </a:p>
        </p:txBody>
      </p:sp>
      <p:sp>
        <p:nvSpPr>
          <p:cNvPr id="80899" name="Rectangle 3"/>
          <p:cNvSpPr>
            <a:spLocks noChangeArrowheads="1"/>
          </p:cNvSpPr>
          <p:nvPr/>
        </p:nvSpPr>
        <p:spPr bwMode="auto">
          <a:xfrm>
            <a:off x="755650" y="5445125"/>
            <a:ext cx="7086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Bisogni fisiologici</a:t>
            </a:r>
          </a:p>
        </p:txBody>
      </p:sp>
      <p:sp>
        <p:nvSpPr>
          <p:cNvPr id="80900" name="Rectangle 4"/>
          <p:cNvSpPr>
            <a:spLocks noChangeArrowheads="1"/>
          </p:cNvSpPr>
          <p:nvPr/>
        </p:nvSpPr>
        <p:spPr bwMode="auto">
          <a:xfrm>
            <a:off x="1295400" y="4191000"/>
            <a:ext cx="60198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Sicurezza e protezione</a:t>
            </a:r>
          </a:p>
        </p:txBody>
      </p:sp>
      <p:sp>
        <p:nvSpPr>
          <p:cNvPr id="80901" name="Rectangle 5"/>
          <p:cNvSpPr>
            <a:spLocks noChangeArrowheads="1"/>
          </p:cNvSpPr>
          <p:nvPr/>
        </p:nvSpPr>
        <p:spPr bwMode="auto">
          <a:xfrm>
            <a:off x="1600200" y="2971800"/>
            <a:ext cx="51054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Amore e accettazione sociale</a:t>
            </a:r>
          </a:p>
        </p:txBody>
      </p:sp>
      <p:sp>
        <p:nvSpPr>
          <p:cNvPr id="80902" name="Rectangle 6"/>
          <p:cNvSpPr>
            <a:spLocks noChangeArrowheads="1"/>
          </p:cNvSpPr>
          <p:nvPr/>
        </p:nvSpPr>
        <p:spPr bwMode="auto">
          <a:xfrm>
            <a:off x="1828800" y="1828800"/>
            <a:ext cx="4724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Autostima e status sociale</a:t>
            </a:r>
          </a:p>
        </p:txBody>
      </p:sp>
      <p:sp>
        <p:nvSpPr>
          <p:cNvPr id="80903" name="Rectangle 7"/>
          <p:cNvSpPr>
            <a:spLocks noChangeArrowheads="1"/>
          </p:cNvSpPr>
          <p:nvPr/>
        </p:nvSpPr>
        <p:spPr bwMode="auto">
          <a:xfrm>
            <a:off x="3352800" y="685800"/>
            <a:ext cx="17526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latin typeface="Times New Roman" charset="0"/>
                <a:ea typeface="ＭＳ Ｐゴシック" charset="0"/>
              </a:rPr>
              <a:t>Autorealizzazione</a:t>
            </a:r>
          </a:p>
        </p:txBody>
      </p:sp>
      <p:sp>
        <p:nvSpPr>
          <p:cNvPr id="80904" name="Rectangle 8"/>
          <p:cNvSpPr>
            <a:spLocks noChangeArrowheads="1"/>
          </p:cNvSpPr>
          <p:nvPr/>
        </p:nvSpPr>
        <p:spPr bwMode="auto">
          <a:xfrm>
            <a:off x="304800" y="304800"/>
            <a:ext cx="22098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2400" b="1">
                <a:solidFill>
                  <a:schemeClr val="tx2"/>
                </a:solidFill>
                <a:latin typeface="Times New Roman" charset="0"/>
                <a:ea typeface="ＭＳ Ｐゴシック" charset="0"/>
              </a:rPr>
              <a:t>Gerarchia dei bisogni</a:t>
            </a:r>
          </a:p>
          <a:p>
            <a:pPr algn="ctr">
              <a:defRPr/>
            </a:pPr>
            <a:r>
              <a:rPr lang="it-IT" sz="2400" b="1">
                <a:solidFill>
                  <a:schemeClr val="tx2"/>
                </a:solidFill>
                <a:latin typeface="Times New Roman" charset="0"/>
                <a:ea typeface="ＭＳ Ｐゴシック" charset="0"/>
              </a:rPr>
              <a:t>Secondo  Maslow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904"/>
                                        </p:tgtEl>
                                        <p:attrNameLst>
                                          <p:attrName>style.visibility</p:attrName>
                                        </p:attrNameLst>
                                      </p:cBhvr>
                                      <p:to>
                                        <p:strVal val="visible"/>
                                      </p:to>
                                    </p:set>
                                    <p:anim calcmode="lin" valueType="num">
                                      <p:cBhvr additive="base">
                                        <p:cTn id="7" dur="500" fill="hold"/>
                                        <p:tgtEl>
                                          <p:spTgt spid="80904"/>
                                        </p:tgtEl>
                                        <p:attrNameLst>
                                          <p:attrName>ppt_x</p:attrName>
                                        </p:attrNameLst>
                                      </p:cBhvr>
                                      <p:tavLst>
                                        <p:tav tm="0">
                                          <p:val>
                                            <p:strVal val="0-#ppt_w/2"/>
                                          </p:val>
                                        </p:tav>
                                        <p:tav tm="100000">
                                          <p:val>
                                            <p:strVal val="#ppt_x"/>
                                          </p:val>
                                        </p:tav>
                                      </p:tavLst>
                                    </p:anim>
                                    <p:anim calcmode="lin" valueType="num">
                                      <p:cBhvr additive="base">
                                        <p:cTn id="8" dur="500" fill="hold"/>
                                        <p:tgtEl>
                                          <p:spTgt spid="8090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80899"/>
                                        </p:tgtEl>
                                        <p:attrNameLst>
                                          <p:attrName>style.visibility</p:attrName>
                                        </p:attrNameLst>
                                      </p:cBhvr>
                                      <p:to>
                                        <p:strVal val="visible"/>
                                      </p:to>
                                    </p:set>
                                    <p:anim calcmode="lin" valueType="num">
                                      <p:cBhvr>
                                        <p:cTn id="13" dur="500" fill="hold"/>
                                        <p:tgtEl>
                                          <p:spTgt spid="80899"/>
                                        </p:tgtEl>
                                        <p:attrNameLst>
                                          <p:attrName>ppt_w</p:attrName>
                                        </p:attrNameLst>
                                      </p:cBhvr>
                                      <p:tavLst>
                                        <p:tav tm="0">
                                          <p:val>
                                            <p:fltVal val="0"/>
                                          </p:val>
                                        </p:tav>
                                        <p:tav tm="100000">
                                          <p:val>
                                            <p:strVal val="#ppt_w"/>
                                          </p:val>
                                        </p:tav>
                                      </p:tavLst>
                                    </p:anim>
                                    <p:anim calcmode="lin" valueType="num">
                                      <p:cBhvr>
                                        <p:cTn id="14" dur="500" fill="hold"/>
                                        <p:tgtEl>
                                          <p:spTgt spid="80899"/>
                                        </p:tgtEl>
                                        <p:attrNameLst>
                                          <p:attrName>ppt_h</p:attrName>
                                        </p:attrNameLst>
                                      </p:cBhvr>
                                      <p:tavLst>
                                        <p:tav tm="0">
                                          <p:val>
                                            <p:fltVal val="0"/>
                                          </p:val>
                                        </p:tav>
                                        <p:tav tm="100000">
                                          <p:val>
                                            <p:strVal val="#ppt_h"/>
                                          </p:val>
                                        </p:tav>
                                      </p:tavLst>
                                    </p:anim>
                                    <p:anim calcmode="lin" valueType="num">
                                      <p:cBhvr>
                                        <p:cTn id="15" dur="500" fill="hold"/>
                                        <p:tgtEl>
                                          <p:spTgt spid="80899"/>
                                        </p:tgtEl>
                                        <p:attrNameLst>
                                          <p:attrName>ppt_x</p:attrName>
                                        </p:attrNameLst>
                                      </p:cBhvr>
                                      <p:tavLst>
                                        <p:tav tm="0">
                                          <p:val>
                                            <p:fltVal val="0.5"/>
                                          </p:val>
                                        </p:tav>
                                        <p:tav tm="100000">
                                          <p:val>
                                            <p:strVal val="#ppt_x"/>
                                          </p:val>
                                        </p:tav>
                                      </p:tavLst>
                                    </p:anim>
                                    <p:anim calcmode="lin" valueType="num">
                                      <p:cBhvr>
                                        <p:cTn id="16" dur="500" fill="hold"/>
                                        <p:tgtEl>
                                          <p:spTgt spid="80899"/>
                                        </p:tgtEl>
                                        <p:attrNameLst>
                                          <p:attrName>ppt_y</p:attrName>
                                        </p:attrNameLst>
                                      </p:cBhvr>
                                      <p:tavLst>
                                        <p:tav tm="0">
                                          <p:val>
                                            <p:fltVal val="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80900"/>
                                        </p:tgtEl>
                                        <p:attrNameLst>
                                          <p:attrName>style.visibility</p:attrName>
                                        </p:attrNameLst>
                                      </p:cBhvr>
                                      <p:to>
                                        <p:strVal val="visible"/>
                                      </p:to>
                                    </p:set>
                                    <p:anim calcmode="lin" valueType="num">
                                      <p:cBhvr>
                                        <p:cTn id="21" dur="500" fill="hold"/>
                                        <p:tgtEl>
                                          <p:spTgt spid="80900"/>
                                        </p:tgtEl>
                                        <p:attrNameLst>
                                          <p:attrName>ppt_w</p:attrName>
                                        </p:attrNameLst>
                                      </p:cBhvr>
                                      <p:tavLst>
                                        <p:tav tm="0">
                                          <p:val>
                                            <p:fltVal val="0"/>
                                          </p:val>
                                        </p:tav>
                                        <p:tav tm="100000">
                                          <p:val>
                                            <p:strVal val="#ppt_w"/>
                                          </p:val>
                                        </p:tav>
                                      </p:tavLst>
                                    </p:anim>
                                    <p:anim calcmode="lin" valueType="num">
                                      <p:cBhvr>
                                        <p:cTn id="22" dur="500" fill="hold"/>
                                        <p:tgtEl>
                                          <p:spTgt spid="80900"/>
                                        </p:tgtEl>
                                        <p:attrNameLst>
                                          <p:attrName>ppt_h</p:attrName>
                                        </p:attrNameLst>
                                      </p:cBhvr>
                                      <p:tavLst>
                                        <p:tav tm="0">
                                          <p:val>
                                            <p:fltVal val="0"/>
                                          </p:val>
                                        </p:tav>
                                        <p:tav tm="100000">
                                          <p:val>
                                            <p:strVal val="#ppt_h"/>
                                          </p:val>
                                        </p:tav>
                                      </p:tavLst>
                                    </p:anim>
                                    <p:anim calcmode="lin" valueType="num">
                                      <p:cBhvr>
                                        <p:cTn id="23" dur="500" fill="hold"/>
                                        <p:tgtEl>
                                          <p:spTgt spid="80900"/>
                                        </p:tgtEl>
                                        <p:attrNameLst>
                                          <p:attrName>ppt_x</p:attrName>
                                        </p:attrNameLst>
                                      </p:cBhvr>
                                      <p:tavLst>
                                        <p:tav tm="0">
                                          <p:val>
                                            <p:fltVal val="0.5"/>
                                          </p:val>
                                        </p:tav>
                                        <p:tav tm="100000">
                                          <p:val>
                                            <p:strVal val="#ppt_x"/>
                                          </p:val>
                                        </p:tav>
                                      </p:tavLst>
                                    </p:anim>
                                    <p:anim calcmode="lin" valueType="num">
                                      <p:cBhvr>
                                        <p:cTn id="24" dur="500" fill="hold"/>
                                        <p:tgtEl>
                                          <p:spTgt spid="80900"/>
                                        </p:tgtEl>
                                        <p:attrNameLst>
                                          <p:attrName>ppt_y</p:attrName>
                                        </p:attrNameLst>
                                      </p:cBhvr>
                                      <p:tavLst>
                                        <p:tav tm="0">
                                          <p:val>
                                            <p:fltVal val="0.5"/>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80901"/>
                                        </p:tgtEl>
                                        <p:attrNameLst>
                                          <p:attrName>style.visibility</p:attrName>
                                        </p:attrNameLst>
                                      </p:cBhvr>
                                      <p:to>
                                        <p:strVal val="visible"/>
                                      </p:to>
                                    </p:set>
                                    <p:anim calcmode="lin" valueType="num">
                                      <p:cBhvr>
                                        <p:cTn id="29" dur="500" fill="hold"/>
                                        <p:tgtEl>
                                          <p:spTgt spid="80901"/>
                                        </p:tgtEl>
                                        <p:attrNameLst>
                                          <p:attrName>ppt_w</p:attrName>
                                        </p:attrNameLst>
                                      </p:cBhvr>
                                      <p:tavLst>
                                        <p:tav tm="0">
                                          <p:val>
                                            <p:fltVal val="0"/>
                                          </p:val>
                                        </p:tav>
                                        <p:tav tm="100000">
                                          <p:val>
                                            <p:strVal val="#ppt_w"/>
                                          </p:val>
                                        </p:tav>
                                      </p:tavLst>
                                    </p:anim>
                                    <p:anim calcmode="lin" valueType="num">
                                      <p:cBhvr>
                                        <p:cTn id="30" dur="500" fill="hold"/>
                                        <p:tgtEl>
                                          <p:spTgt spid="80901"/>
                                        </p:tgtEl>
                                        <p:attrNameLst>
                                          <p:attrName>ppt_h</p:attrName>
                                        </p:attrNameLst>
                                      </p:cBhvr>
                                      <p:tavLst>
                                        <p:tav tm="0">
                                          <p:val>
                                            <p:fltVal val="0"/>
                                          </p:val>
                                        </p:tav>
                                        <p:tav tm="100000">
                                          <p:val>
                                            <p:strVal val="#ppt_h"/>
                                          </p:val>
                                        </p:tav>
                                      </p:tavLst>
                                    </p:anim>
                                    <p:anim calcmode="lin" valueType="num">
                                      <p:cBhvr>
                                        <p:cTn id="31" dur="500" fill="hold"/>
                                        <p:tgtEl>
                                          <p:spTgt spid="80901"/>
                                        </p:tgtEl>
                                        <p:attrNameLst>
                                          <p:attrName>ppt_x</p:attrName>
                                        </p:attrNameLst>
                                      </p:cBhvr>
                                      <p:tavLst>
                                        <p:tav tm="0">
                                          <p:val>
                                            <p:fltVal val="0.5"/>
                                          </p:val>
                                        </p:tav>
                                        <p:tav tm="100000">
                                          <p:val>
                                            <p:strVal val="#ppt_x"/>
                                          </p:val>
                                        </p:tav>
                                      </p:tavLst>
                                    </p:anim>
                                    <p:anim calcmode="lin" valueType="num">
                                      <p:cBhvr>
                                        <p:cTn id="32" dur="500" fill="hold"/>
                                        <p:tgtEl>
                                          <p:spTgt spid="80901"/>
                                        </p:tgtEl>
                                        <p:attrNameLst>
                                          <p:attrName>ppt_y</p:attrName>
                                        </p:attrNameLst>
                                      </p:cBhvr>
                                      <p:tavLst>
                                        <p:tav tm="0">
                                          <p:val>
                                            <p:fltVal val="0.5"/>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528" fill="hold" grpId="0" nodeType="clickEffect">
                                  <p:stCondLst>
                                    <p:cond delay="0"/>
                                  </p:stCondLst>
                                  <p:childTnLst>
                                    <p:set>
                                      <p:cBhvr>
                                        <p:cTn id="36" dur="1" fill="hold">
                                          <p:stCondLst>
                                            <p:cond delay="0"/>
                                          </p:stCondLst>
                                        </p:cTn>
                                        <p:tgtEl>
                                          <p:spTgt spid="80902"/>
                                        </p:tgtEl>
                                        <p:attrNameLst>
                                          <p:attrName>style.visibility</p:attrName>
                                        </p:attrNameLst>
                                      </p:cBhvr>
                                      <p:to>
                                        <p:strVal val="visible"/>
                                      </p:to>
                                    </p:set>
                                    <p:anim calcmode="lin" valueType="num">
                                      <p:cBhvr>
                                        <p:cTn id="37" dur="500" fill="hold"/>
                                        <p:tgtEl>
                                          <p:spTgt spid="80902"/>
                                        </p:tgtEl>
                                        <p:attrNameLst>
                                          <p:attrName>ppt_w</p:attrName>
                                        </p:attrNameLst>
                                      </p:cBhvr>
                                      <p:tavLst>
                                        <p:tav tm="0">
                                          <p:val>
                                            <p:fltVal val="0"/>
                                          </p:val>
                                        </p:tav>
                                        <p:tav tm="100000">
                                          <p:val>
                                            <p:strVal val="#ppt_w"/>
                                          </p:val>
                                        </p:tav>
                                      </p:tavLst>
                                    </p:anim>
                                    <p:anim calcmode="lin" valueType="num">
                                      <p:cBhvr>
                                        <p:cTn id="38" dur="500" fill="hold"/>
                                        <p:tgtEl>
                                          <p:spTgt spid="80902"/>
                                        </p:tgtEl>
                                        <p:attrNameLst>
                                          <p:attrName>ppt_h</p:attrName>
                                        </p:attrNameLst>
                                      </p:cBhvr>
                                      <p:tavLst>
                                        <p:tav tm="0">
                                          <p:val>
                                            <p:fltVal val="0"/>
                                          </p:val>
                                        </p:tav>
                                        <p:tav tm="100000">
                                          <p:val>
                                            <p:strVal val="#ppt_h"/>
                                          </p:val>
                                        </p:tav>
                                      </p:tavLst>
                                    </p:anim>
                                    <p:anim calcmode="lin" valueType="num">
                                      <p:cBhvr>
                                        <p:cTn id="39" dur="500" fill="hold"/>
                                        <p:tgtEl>
                                          <p:spTgt spid="80902"/>
                                        </p:tgtEl>
                                        <p:attrNameLst>
                                          <p:attrName>ppt_x</p:attrName>
                                        </p:attrNameLst>
                                      </p:cBhvr>
                                      <p:tavLst>
                                        <p:tav tm="0">
                                          <p:val>
                                            <p:fltVal val="0.5"/>
                                          </p:val>
                                        </p:tav>
                                        <p:tav tm="100000">
                                          <p:val>
                                            <p:strVal val="#ppt_x"/>
                                          </p:val>
                                        </p:tav>
                                      </p:tavLst>
                                    </p:anim>
                                    <p:anim calcmode="lin" valueType="num">
                                      <p:cBhvr>
                                        <p:cTn id="40" dur="500" fill="hold"/>
                                        <p:tgtEl>
                                          <p:spTgt spid="80902"/>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80903"/>
                                        </p:tgtEl>
                                        <p:attrNameLst>
                                          <p:attrName>style.visibility</p:attrName>
                                        </p:attrNameLst>
                                      </p:cBhvr>
                                      <p:to>
                                        <p:strVal val="visible"/>
                                      </p:to>
                                    </p:set>
                                    <p:anim calcmode="lin" valueType="num">
                                      <p:cBhvr>
                                        <p:cTn id="45" dur="500" fill="hold"/>
                                        <p:tgtEl>
                                          <p:spTgt spid="80903"/>
                                        </p:tgtEl>
                                        <p:attrNameLst>
                                          <p:attrName>ppt_w</p:attrName>
                                        </p:attrNameLst>
                                      </p:cBhvr>
                                      <p:tavLst>
                                        <p:tav tm="0">
                                          <p:val>
                                            <p:fltVal val="0"/>
                                          </p:val>
                                        </p:tav>
                                        <p:tav tm="100000">
                                          <p:val>
                                            <p:strVal val="#ppt_w"/>
                                          </p:val>
                                        </p:tav>
                                      </p:tavLst>
                                    </p:anim>
                                    <p:anim calcmode="lin" valueType="num">
                                      <p:cBhvr>
                                        <p:cTn id="46" dur="500" fill="hold"/>
                                        <p:tgtEl>
                                          <p:spTgt spid="80903"/>
                                        </p:tgtEl>
                                        <p:attrNameLst>
                                          <p:attrName>ppt_h</p:attrName>
                                        </p:attrNameLst>
                                      </p:cBhvr>
                                      <p:tavLst>
                                        <p:tav tm="0">
                                          <p:val>
                                            <p:fltVal val="0"/>
                                          </p:val>
                                        </p:tav>
                                        <p:tav tm="100000">
                                          <p:val>
                                            <p:strVal val="#ppt_h"/>
                                          </p:val>
                                        </p:tav>
                                      </p:tavLst>
                                    </p:anim>
                                    <p:anim calcmode="lin" valueType="num">
                                      <p:cBhvr>
                                        <p:cTn id="47" dur="500" fill="hold"/>
                                        <p:tgtEl>
                                          <p:spTgt spid="80903"/>
                                        </p:tgtEl>
                                        <p:attrNameLst>
                                          <p:attrName>ppt_x</p:attrName>
                                        </p:attrNameLst>
                                      </p:cBhvr>
                                      <p:tavLst>
                                        <p:tav tm="0">
                                          <p:val>
                                            <p:fltVal val="0.5"/>
                                          </p:val>
                                        </p:tav>
                                        <p:tav tm="100000">
                                          <p:val>
                                            <p:strVal val="#ppt_x"/>
                                          </p:val>
                                        </p:tav>
                                      </p:tavLst>
                                    </p:anim>
                                    <p:anim calcmode="lin" valueType="num">
                                      <p:cBhvr>
                                        <p:cTn id="48" dur="500" fill="hold"/>
                                        <p:tgtEl>
                                          <p:spTgt spid="80903"/>
                                        </p:tgtEl>
                                        <p:attrNameLst>
                                          <p:attrName>ppt_y</p:attrName>
                                        </p:attrNameLst>
                                      </p:cBhvr>
                                      <p:tavLst>
                                        <p:tav tm="0">
                                          <p:val>
                                            <p:fltVal val="0.5"/>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8" presetClass="emph" presetSubtype="0" fill="hold" grpId="0" nodeType="clickEffect">
                                  <p:stCondLst>
                                    <p:cond delay="0"/>
                                  </p:stCondLst>
                                  <p:childTnLst>
                                    <p:animRot by="10800000">
                                      <p:cBhvr>
                                        <p:cTn id="52" dur="2000" fill="hold"/>
                                        <p:tgtEl>
                                          <p:spTgt spid="8089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animBg="1"/>
      <p:bldP spid="80899" grpId="0" animBg="1" autoUpdateAnimBg="0"/>
      <p:bldP spid="80900" grpId="0" animBg="1" autoUpdateAnimBg="0"/>
      <p:bldP spid="80901" grpId="0" animBg="1" autoUpdateAnimBg="0"/>
      <p:bldP spid="80902" grpId="0" animBg="1" autoUpdateAnimBg="0"/>
      <p:bldP spid="80903" grpId="0" animBg="1" autoUpdateAnimBg="0"/>
      <p:bldP spid="80904" grpId="0" animBg="1"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4294967295"/>
          </p:nvPr>
        </p:nvSpPr>
        <p:spPr>
          <a:xfrm>
            <a:off x="0" y="1600200"/>
            <a:ext cx="8229600" cy="4525963"/>
          </a:xfrm>
        </p:spPr>
        <p:txBody>
          <a:bodyPr/>
          <a:lstStyle/>
          <a:p>
            <a:r>
              <a:rPr lang="it-IT"/>
              <a:t>Dicesi </a:t>
            </a:r>
            <a:r>
              <a:rPr lang="it-IT" b="1"/>
              <a:t>bisogno secondario transitorio,la</a:t>
            </a:r>
            <a:r>
              <a:rPr lang="it-IT"/>
              <a:t> condizione transitoria,di passaggio,che si verifica durante le fasi di sviluppo dell’Essere Umano.</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p:txBody>
          <a:bodyPr/>
          <a:lstStyle/>
          <a:p>
            <a:pPr>
              <a:lnSpc>
                <a:spcPct val="80000"/>
              </a:lnSpc>
            </a:pPr>
            <a:r>
              <a:rPr lang="it-IT" sz="1400" b="1">
                <a:solidFill>
                  <a:srgbClr val="CC0000"/>
                </a:solidFill>
              </a:rPr>
              <a:t>Identificazione</a:t>
            </a:r>
          </a:p>
          <a:p>
            <a:pPr>
              <a:lnSpc>
                <a:spcPct val="80000"/>
              </a:lnSpc>
            </a:pPr>
            <a:r>
              <a:rPr lang="it-IT" sz="1400" b="1">
                <a:solidFill>
                  <a:srgbClr val="CC0000"/>
                </a:solidFill>
              </a:rPr>
              <a:t>Apprendimento scolastico</a:t>
            </a:r>
          </a:p>
          <a:p>
            <a:pPr>
              <a:lnSpc>
                <a:spcPct val="80000"/>
              </a:lnSpc>
            </a:pPr>
            <a:r>
              <a:rPr lang="it-IT" sz="1400" b="1">
                <a:solidFill>
                  <a:srgbClr val="CC0000"/>
                </a:solidFill>
              </a:rPr>
              <a:t>Competizione con altri</a:t>
            </a:r>
          </a:p>
          <a:p>
            <a:pPr>
              <a:lnSpc>
                <a:spcPct val="80000"/>
              </a:lnSpc>
            </a:pPr>
            <a:r>
              <a:rPr lang="it-IT" sz="1400" b="1">
                <a:solidFill>
                  <a:srgbClr val="CC0000"/>
                </a:solidFill>
              </a:rPr>
              <a:t>Sesso senza amore</a:t>
            </a:r>
          </a:p>
          <a:p>
            <a:pPr>
              <a:lnSpc>
                <a:spcPct val="80000"/>
              </a:lnSpc>
            </a:pPr>
            <a:r>
              <a:rPr lang="it-IT" sz="1400" b="1">
                <a:solidFill>
                  <a:srgbClr val="CC0000"/>
                </a:solidFill>
              </a:rPr>
              <a:t>Libertà assoluta</a:t>
            </a:r>
          </a:p>
          <a:p>
            <a:pPr>
              <a:lnSpc>
                <a:spcPct val="80000"/>
              </a:lnSpc>
            </a:pPr>
            <a:r>
              <a:rPr lang="it-IT" sz="1400" b="1">
                <a:solidFill>
                  <a:srgbClr val="CC0000"/>
                </a:solidFill>
              </a:rPr>
              <a:t>Ricerca di affinità</a:t>
            </a:r>
          </a:p>
          <a:p>
            <a:pPr>
              <a:lnSpc>
                <a:spcPct val="80000"/>
              </a:lnSpc>
            </a:pPr>
            <a:r>
              <a:rPr lang="it-IT" sz="1400" b="1">
                <a:solidFill>
                  <a:srgbClr val="CC0000"/>
                </a:solidFill>
              </a:rPr>
              <a:t>Indipendenza assoluta</a:t>
            </a:r>
          </a:p>
          <a:p>
            <a:pPr>
              <a:lnSpc>
                <a:spcPct val="80000"/>
              </a:lnSpc>
            </a:pPr>
            <a:r>
              <a:rPr lang="it-IT" sz="1400" b="1">
                <a:solidFill>
                  <a:srgbClr val="CC0000"/>
                </a:solidFill>
              </a:rPr>
              <a:t>Gregarietà</a:t>
            </a:r>
          </a:p>
          <a:p>
            <a:pPr>
              <a:lnSpc>
                <a:spcPct val="80000"/>
              </a:lnSpc>
            </a:pPr>
            <a:r>
              <a:rPr lang="it-IT" sz="1400" b="1">
                <a:solidFill>
                  <a:srgbClr val="CC0000"/>
                </a:solidFill>
              </a:rPr>
              <a:t>Dominanza imposizione</a:t>
            </a:r>
          </a:p>
          <a:p>
            <a:pPr>
              <a:lnSpc>
                <a:spcPct val="80000"/>
              </a:lnSpc>
            </a:pPr>
            <a:r>
              <a:rPr lang="it-IT" sz="1400" b="1">
                <a:solidFill>
                  <a:srgbClr val="CC0000"/>
                </a:solidFill>
              </a:rPr>
              <a:t>Autonomia assoluta</a:t>
            </a:r>
          </a:p>
          <a:p>
            <a:pPr>
              <a:lnSpc>
                <a:spcPct val="80000"/>
              </a:lnSpc>
            </a:pPr>
            <a:r>
              <a:rPr lang="it-IT" sz="1400" b="1">
                <a:solidFill>
                  <a:srgbClr val="CC0000"/>
                </a:solidFill>
              </a:rPr>
              <a:t>Autoritarismo</a:t>
            </a:r>
          </a:p>
          <a:p>
            <a:pPr>
              <a:lnSpc>
                <a:spcPct val="80000"/>
              </a:lnSpc>
            </a:pPr>
            <a:r>
              <a:rPr lang="it-IT" sz="1400" b="1">
                <a:solidFill>
                  <a:srgbClr val="CC0000"/>
                </a:solidFill>
              </a:rPr>
              <a:t>Ricerca di protezione</a:t>
            </a:r>
          </a:p>
          <a:p>
            <a:pPr>
              <a:lnSpc>
                <a:spcPct val="80000"/>
              </a:lnSpc>
            </a:pPr>
            <a:r>
              <a:rPr lang="it-IT" sz="1400" b="1">
                <a:solidFill>
                  <a:srgbClr val="CC0000"/>
                </a:solidFill>
              </a:rPr>
              <a:t>Sicurezza in funzione di altri</a:t>
            </a:r>
          </a:p>
          <a:p>
            <a:pPr>
              <a:lnSpc>
                <a:spcPct val="80000"/>
              </a:lnSpc>
            </a:pPr>
            <a:r>
              <a:rPr lang="it-IT" sz="1400" b="1">
                <a:solidFill>
                  <a:srgbClr val="CC0000"/>
                </a:solidFill>
              </a:rPr>
              <a:t>Cercare la propria stabilità attraverso i pareri degli altri</a:t>
            </a:r>
          </a:p>
          <a:p>
            <a:pPr>
              <a:lnSpc>
                <a:spcPct val="80000"/>
              </a:lnSpc>
            </a:pPr>
            <a:r>
              <a:rPr lang="it-IT" sz="1400" b="1">
                <a:solidFill>
                  <a:srgbClr val="CC0000"/>
                </a:solidFill>
              </a:rPr>
              <a:t>Cercare la propria</a:t>
            </a:r>
          </a:p>
          <a:p>
            <a:pPr>
              <a:lnSpc>
                <a:spcPct val="80000"/>
              </a:lnSpc>
            </a:pPr>
            <a:r>
              <a:rPr lang="it-IT" sz="1400" b="1">
                <a:solidFill>
                  <a:srgbClr val="CC0000"/>
                </a:solidFill>
              </a:rPr>
              <a:t>Considerazione sulla base di ciò che pensano gli altri</a:t>
            </a:r>
          </a:p>
          <a:p>
            <a:pPr>
              <a:lnSpc>
                <a:spcPct val="80000"/>
              </a:lnSpc>
            </a:pPr>
            <a:r>
              <a:rPr lang="it-IT" sz="1400" b="1">
                <a:solidFill>
                  <a:srgbClr val="CC0000"/>
                </a:solidFill>
              </a:rPr>
              <a:t>Eccessivo ordine</a:t>
            </a:r>
          </a:p>
          <a:p>
            <a:pPr>
              <a:lnSpc>
                <a:spcPct val="80000"/>
              </a:lnSpc>
            </a:pPr>
            <a:r>
              <a:rPr lang="it-IT" sz="1400" b="1">
                <a:solidFill>
                  <a:srgbClr val="CC0000"/>
                </a:solidFill>
              </a:rPr>
              <a:t>Ambizione scorretta</a:t>
            </a:r>
          </a:p>
          <a:p>
            <a:pPr>
              <a:lnSpc>
                <a:spcPct val="80000"/>
              </a:lnSpc>
            </a:pPr>
            <a:r>
              <a:rPr lang="it-IT" sz="1400" b="1">
                <a:solidFill>
                  <a:srgbClr val="CC0000"/>
                </a:solidFill>
              </a:rPr>
              <a:t>Esibizione</a:t>
            </a:r>
          </a:p>
          <a:p>
            <a:pPr>
              <a:lnSpc>
                <a:spcPct val="80000"/>
              </a:lnSpc>
            </a:pPr>
            <a:endParaRPr lang="it-IT" sz="1400">
              <a:solidFill>
                <a:srgbClr val="CC0000"/>
              </a:solidFill>
            </a:endParaRPr>
          </a:p>
          <a:p>
            <a:pPr>
              <a:lnSpc>
                <a:spcPct val="80000"/>
              </a:lnSpc>
            </a:pPr>
            <a:endParaRPr lang="it-IT" sz="1400"/>
          </a:p>
        </p:txBody>
      </p:sp>
      <p:sp>
        <p:nvSpPr>
          <p:cNvPr id="35844" name="WordArt 4"/>
          <p:cNvSpPr>
            <a:spLocks noChangeArrowheads="1" noChangeShapeType="1" noTextEdit="1"/>
          </p:cNvSpPr>
          <p:nvPr/>
        </p:nvSpPr>
        <p:spPr bwMode="auto">
          <a:xfrm>
            <a:off x="2700338" y="260350"/>
            <a:ext cx="4533900" cy="30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it-IT" sz="2000" b="1" kern="10">
                <a:ln w="9525">
                  <a:solidFill>
                    <a:srgbClr val="000000"/>
                  </a:solidFill>
                  <a:round/>
                  <a:headEnd/>
                  <a:tailEnd/>
                </a:ln>
                <a:solidFill>
                  <a:srgbClr val="CC0000"/>
                </a:solidFill>
                <a:latin typeface="Verdana"/>
                <a:ea typeface="Verdana"/>
                <a:cs typeface="Verdana"/>
              </a:rPr>
              <a:t>BISOGNI SECONDARI TRANSITORI</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4294967295"/>
          </p:nvPr>
        </p:nvSpPr>
        <p:spPr>
          <a:xfrm>
            <a:off x="0" y="1600200"/>
            <a:ext cx="8229600" cy="4525963"/>
          </a:xfrm>
        </p:spPr>
        <p:txBody>
          <a:bodyPr/>
          <a:lstStyle/>
          <a:p>
            <a:r>
              <a:rPr lang="it-IT"/>
              <a:t> Si dice </a:t>
            </a:r>
            <a:r>
              <a:rPr lang="it-IT" b="1"/>
              <a:t>bisogno primario necessario</a:t>
            </a:r>
            <a:r>
              <a:rPr lang="it-IT"/>
              <a:t> la condizione che si determina quando la sua assenza, pur non producendo la privazione della vita, genera ciò che s'intende il "vivere vegetando".</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body" idx="4294967295"/>
          </p:nvPr>
        </p:nvSpPr>
        <p:spPr>
          <a:xfrm>
            <a:off x="0" y="1600200"/>
            <a:ext cx="8229600" cy="4525963"/>
          </a:xfrm>
        </p:spPr>
        <p:txBody>
          <a:bodyPr/>
          <a:lstStyle/>
          <a:p>
            <a:r>
              <a:rPr lang="it-IT"/>
              <a:t>Secondo molti filosofi (p.es </a:t>
            </a:r>
            <a:r>
              <a:rPr lang="it-IT">
                <a:hlinkClick r:id="rId2" tooltip="Platone"/>
              </a:rPr>
              <a:t>Platone</a:t>
            </a:r>
            <a:r>
              <a:rPr lang="it-IT"/>
              <a:t>, </a:t>
            </a:r>
            <a:r>
              <a:rPr lang="it-IT">
                <a:hlinkClick r:id="rId3" tooltip="Kant"/>
              </a:rPr>
              <a:t>Kant</a:t>
            </a:r>
            <a:r>
              <a:rPr lang="it-IT"/>
              <a:t>) la </a:t>
            </a:r>
            <a:r>
              <a:rPr lang="it-IT">
                <a:hlinkClick r:id="rId4" tooltip="Giustizia"/>
              </a:rPr>
              <a:t>giustizia</a:t>
            </a:r>
            <a:r>
              <a:rPr lang="it-IT"/>
              <a:t> é la forma più alta di bellezza, e dunque il desiderio o </a:t>
            </a:r>
            <a:r>
              <a:rPr lang="it-IT">
                <a:hlinkClick r:id="rId5" tooltip="Sete di giustizia"/>
              </a:rPr>
              <a:t>sete di giustizia</a:t>
            </a:r>
            <a:r>
              <a:rPr lang="it-IT"/>
              <a:t> é quello più elevato.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p:txBody>
          <a:bodyPr/>
          <a:lstStyle/>
          <a:p>
            <a:pPr>
              <a:lnSpc>
                <a:spcPct val="80000"/>
              </a:lnSpc>
            </a:pPr>
            <a:r>
              <a:rPr lang="it-IT" sz="1400" b="1">
                <a:solidFill>
                  <a:srgbClr val="0000FF"/>
                </a:solidFill>
              </a:rPr>
              <a:t>Autoaffermazione</a:t>
            </a:r>
          </a:p>
          <a:p>
            <a:pPr>
              <a:lnSpc>
                <a:spcPct val="80000"/>
              </a:lnSpc>
            </a:pPr>
            <a:r>
              <a:rPr lang="it-IT" sz="1400" b="1">
                <a:solidFill>
                  <a:srgbClr val="0000FF"/>
                </a:solidFill>
              </a:rPr>
              <a:t>Autostima</a:t>
            </a:r>
          </a:p>
          <a:p>
            <a:pPr>
              <a:lnSpc>
                <a:spcPct val="80000"/>
              </a:lnSpc>
            </a:pPr>
            <a:r>
              <a:rPr lang="it-IT" sz="1400" b="1">
                <a:solidFill>
                  <a:srgbClr val="0000FF"/>
                </a:solidFill>
              </a:rPr>
              <a:t>Rapporto corretto con la propria individualità</a:t>
            </a:r>
          </a:p>
          <a:p>
            <a:pPr>
              <a:lnSpc>
                <a:spcPct val="80000"/>
              </a:lnSpc>
            </a:pPr>
            <a:r>
              <a:rPr lang="it-IT" sz="1400" b="1">
                <a:solidFill>
                  <a:srgbClr val="0000FF"/>
                </a:solidFill>
              </a:rPr>
              <a:t>Rapporto corretto con la propria collettività</a:t>
            </a:r>
          </a:p>
          <a:p>
            <a:pPr>
              <a:lnSpc>
                <a:spcPct val="80000"/>
              </a:lnSpc>
            </a:pPr>
            <a:r>
              <a:rPr lang="it-IT" sz="1400" b="1">
                <a:solidFill>
                  <a:srgbClr val="0000FF"/>
                </a:solidFill>
              </a:rPr>
              <a:t>Bisogno di fare bene</a:t>
            </a:r>
          </a:p>
          <a:p>
            <a:pPr>
              <a:lnSpc>
                <a:spcPct val="80000"/>
              </a:lnSpc>
            </a:pPr>
            <a:r>
              <a:rPr lang="it-IT" sz="1400" b="1">
                <a:solidFill>
                  <a:srgbClr val="0000FF"/>
                </a:solidFill>
              </a:rPr>
              <a:t>Bisogno di pace e tranquillità</a:t>
            </a:r>
          </a:p>
          <a:p>
            <a:pPr>
              <a:lnSpc>
                <a:spcPct val="80000"/>
              </a:lnSpc>
            </a:pPr>
            <a:r>
              <a:rPr lang="it-IT" sz="1400" b="1">
                <a:solidFill>
                  <a:srgbClr val="0000FF"/>
                </a:solidFill>
              </a:rPr>
              <a:t>Bisogno di motivazioni per promuovere l’energia di attivazione</a:t>
            </a:r>
          </a:p>
          <a:p>
            <a:pPr>
              <a:lnSpc>
                <a:spcPct val="80000"/>
              </a:lnSpc>
            </a:pPr>
            <a:r>
              <a:rPr lang="it-IT" sz="1400" b="1">
                <a:solidFill>
                  <a:srgbClr val="0000FF"/>
                </a:solidFill>
              </a:rPr>
              <a:t>Autorevolezza e non autoritarismo</a:t>
            </a:r>
          </a:p>
          <a:p>
            <a:pPr>
              <a:lnSpc>
                <a:spcPct val="80000"/>
              </a:lnSpc>
            </a:pPr>
            <a:r>
              <a:rPr lang="it-IT" sz="1400" b="1">
                <a:solidFill>
                  <a:srgbClr val="0000FF"/>
                </a:solidFill>
              </a:rPr>
              <a:t>Sicurezza di se</a:t>
            </a:r>
          </a:p>
          <a:p>
            <a:pPr>
              <a:lnSpc>
                <a:spcPct val="80000"/>
              </a:lnSpc>
            </a:pPr>
            <a:r>
              <a:rPr lang="it-IT" sz="1400" b="1">
                <a:solidFill>
                  <a:srgbClr val="0000FF"/>
                </a:solidFill>
              </a:rPr>
              <a:t>Conservazione di se stessi</a:t>
            </a:r>
          </a:p>
          <a:p>
            <a:pPr>
              <a:lnSpc>
                <a:spcPct val="80000"/>
              </a:lnSpc>
            </a:pPr>
            <a:r>
              <a:rPr lang="it-IT" sz="1400" b="1">
                <a:solidFill>
                  <a:srgbClr val="0000FF"/>
                </a:solidFill>
              </a:rPr>
              <a:t>Sesso con amore</a:t>
            </a:r>
          </a:p>
          <a:p>
            <a:pPr>
              <a:lnSpc>
                <a:spcPct val="80000"/>
              </a:lnSpc>
            </a:pPr>
            <a:r>
              <a:rPr lang="it-IT" sz="1400" b="1">
                <a:solidFill>
                  <a:srgbClr val="0000FF"/>
                </a:solidFill>
              </a:rPr>
              <a:t>Programmazione ed autoprogrammazione</a:t>
            </a:r>
          </a:p>
          <a:p>
            <a:pPr>
              <a:lnSpc>
                <a:spcPct val="80000"/>
              </a:lnSpc>
            </a:pPr>
            <a:r>
              <a:rPr lang="it-IT" sz="1400" b="1">
                <a:solidFill>
                  <a:srgbClr val="0000FF"/>
                </a:solidFill>
              </a:rPr>
              <a:t>Riservatezza</a:t>
            </a:r>
          </a:p>
          <a:p>
            <a:pPr>
              <a:lnSpc>
                <a:spcPct val="80000"/>
              </a:lnSpc>
            </a:pPr>
            <a:r>
              <a:rPr lang="it-IT" sz="1400" b="1">
                <a:solidFill>
                  <a:srgbClr val="0000FF"/>
                </a:solidFill>
              </a:rPr>
              <a:t>Garbo e cortesia</a:t>
            </a:r>
          </a:p>
          <a:p>
            <a:pPr>
              <a:lnSpc>
                <a:spcPct val="80000"/>
              </a:lnSpc>
            </a:pPr>
            <a:r>
              <a:rPr lang="it-IT" sz="1400" b="1">
                <a:solidFill>
                  <a:srgbClr val="0000FF"/>
                </a:solidFill>
              </a:rPr>
              <a:t>Bisogno di libertà</a:t>
            </a:r>
          </a:p>
          <a:p>
            <a:pPr>
              <a:lnSpc>
                <a:spcPct val="80000"/>
              </a:lnSpc>
            </a:pPr>
            <a:r>
              <a:rPr lang="it-IT" sz="1400" b="1">
                <a:solidFill>
                  <a:srgbClr val="0000FF"/>
                </a:solidFill>
              </a:rPr>
              <a:t>Bisogno di indipendenza</a:t>
            </a:r>
          </a:p>
          <a:p>
            <a:pPr>
              <a:lnSpc>
                <a:spcPct val="80000"/>
              </a:lnSpc>
            </a:pPr>
            <a:r>
              <a:rPr lang="it-IT" sz="1400" b="1">
                <a:solidFill>
                  <a:srgbClr val="0000FF"/>
                </a:solidFill>
              </a:rPr>
              <a:t>Sapere stare al proprio posto</a:t>
            </a:r>
          </a:p>
          <a:p>
            <a:pPr>
              <a:lnSpc>
                <a:spcPct val="80000"/>
              </a:lnSpc>
            </a:pPr>
            <a:r>
              <a:rPr lang="it-IT" sz="1400" b="1">
                <a:solidFill>
                  <a:srgbClr val="0000FF"/>
                </a:solidFill>
              </a:rPr>
              <a:t>Imparare e parlare al momento opportuno</a:t>
            </a:r>
          </a:p>
          <a:p>
            <a:pPr>
              <a:lnSpc>
                <a:spcPct val="80000"/>
              </a:lnSpc>
            </a:pPr>
            <a:r>
              <a:rPr lang="it-IT" sz="1400" b="1">
                <a:solidFill>
                  <a:srgbClr val="0000FF"/>
                </a:solidFill>
              </a:rPr>
              <a:t>Riflettere, Riflettere, Riflettere prima di parlare(</a:t>
            </a:r>
            <a:r>
              <a:rPr lang="it-IT" sz="1400" b="1">
                <a:solidFill>
                  <a:srgbClr val="FF3399"/>
                </a:solidFill>
              </a:rPr>
              <a:t>v.desideri-aff-ideazione</a:t>
            </a:r>
            <a:r>
              <a:rPr lang="it-IT" sz="1400" b="1">
                <a:solidFill>
                  <a:srgbClr val="0000FF"/>
                </a:solidFill>
              </a:rPr>
              <a:t>)</a:t>
            </a:r>
          </a:p>
          <a:p>
            <a:pPr>
              <a:lnSpc>
                <a:spcPct val="80000"/>
              </a:lnSpc>
            </a:pPr>
            <a:endParaRPr lang="it-IT" sz="1400"/>
          </a:p>
        </p:txBody>
      </p:sp>
      <p:sp>
        <p:nvSpPr>
          <p:cNvPr id="36868" name="WordArt 4"/>
          <p:cNvSpPr>
            <a:spLocks noChangeArrowheads="1" noChangeShapeType="1" noTextEdit="1"/>
          </p:cNvSpPr>
          <p:nvPr/>
        </p:nvSpPr>
        <p:spPr bwMode="auto">
          <a:xfrm>
            <a:off x="2916238" y="620713"/>
            <a:ext cx="3486150" cy="30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it-IT" sz="2000" b="1" kern="10">
                <a:ln w="9525">
                  <a:solidFill>
                    <a:srgbClr val="000000"/>
                  </a:solidFill>
                  <a:round/>
                  <a:headEnd/>
                  <a:tailEnd/>
                </a:ln>
                <a:solidFill>
                  <a:srgbClr val="339966"/>
                </a:solidFill>
                <a:latin typeface="Verdana"/>
                <a:ea typeface="Verdana"/>
                <a:cs typeface="Verdana"/>
              </a:rPr>
              <a:t>BISOGNI Primari Necessari</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4294967295"/>
          </p:nvPr>
        </p:nvSpPr>
        <p:spPr>
          <a:xfrm>
            <a:off x="0" y="1600200"/>
            <a:ext cx="8229600" cy="4525963"/>
          </a:xfrm>
        </p:spPr>
        <p:txBody>
          <a:bodyPr/>
          <a:lstStyle/>
          <a:p>
            <a:r>
              <a:rPr lang="it-IT"/>
              <a:t>Molti sulla tomba dovrebbero avere tre date: </a:t>
            </a:r>
          </a:p>
          <a:p>
            <a:r>
              <a:rPr lang="it-IT"/>
              <a:t>la data di nascita</a:t>
            </a:r>
          </a:p>
          <a:p>
            <a:r>
              <a:rPr lang="it-IT"/>
              <a:t>la data di morte</a:t>
            </a:r>
          </a:p>
          <a:p>
            <a:r>
              <a:rPr lang="it-IT"/>
              <a:t>la data di sepoltura.</a:t>
            </a:r>
          </a:p>
          <a:p>
            <a:endParaRPr lang="it-IT"/>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1600200"/>
            <a:ext cx="8229600" cy="4525963"/>
          </a:xfrm>
        </p:spPr>
        <p:txBody>
          <a:bodyPr/>
          <a:lstStyle/>
          <a:p>
            <a:r>
              <a:rPr lang="it-IT" i="1"/>
              <a:t>"Vivere a lungo è desiderio quasi di tutti, ma vivere bene è l'ambizione di pochi"</a:t>
            </a:r>
            <a:endParaRPr lang="it-IT"/>
          </a:p>
          <a:p>
            <a:r>
              <a:rPr lang="it-IT"/>
              <a:t>J. Hughes(v.principio piacere-Freud)</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4294967295"/>
          </p:nvPr>
        </p:nvSpPr>
        <p:spPr>
          <a:xfrm>
            <a:off x="0" y="1600200"/>
            <a:ext cx="8229600" cy="4525963"/>
          </a:xfrm>
        </p:spPr>
        <p:txBody>
          <a:bodyPr/>
          <a:lstStyle/>
          <a:p>
            <a:r>
              <a:rPr lang="it-IT" b="1"/>
              <a:t>Desiderio (filosofia)</a:t>
            </a:r>
          </a:p>
          <a:p>
            <a:r>
              <a:rPr lang="it-IT" i="1"/>
              <a:t>Da Wikipedia, l'enciclopedia libera.</a:t>
            </a:r>
            <a:endParaRPr lang="it-IT" b="1"/>
          </a:p>
          <a:p>
            <a:r>
              <a:rPr lang="it-IT" b="1"/>
              <a:t>Desiderio</a:t>
            </a:r>
            <a:r>
              <a:rPr lang="it-IT"/>
              <a:t> è uno stato di affezione dell'io, consistente in un impulso volitivo diretto a un oggetto esterno, di cui si desidera la contemplazione oppure, più facilmente, il possesso.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4294967295"/>
          </p:nvPr>
        </p:nvSpPr>
        <p:spPr>
          <a:xfrm>
            <a:off x="0" y="1600200"/>
            <a:ext cx="8229600" cy="4525963"/>
          </a:xfrm>
        </p:spPr>
        <p:txBody>
          <a:bodyPr/>
          <a:lstStyle/>
          <a:p>
            <a:r>
              <a:rPr lang="it-IT"/>
              <a:t>La condizione propria al desiderio comporta per l'io sensazioni che possono essere dolorose o piacevoli, a seconda della soddisfazione o meno del desiderio stesso. Dolore morale per la mancanza della persona amata o dell'oggetto o condizione di cui si ha assolutamente bisogno.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type="body" idx="4294967295"/>
          </p:nvPr>
        </p:nvSpPr>
        <p:spPr>
          <a:xfrm>
            <a:off x="0" y="1600200"/>
            <a:ext cx="8229600" cy="4525963"/>
          </a:xfrm>
        </p:spPr>
        <p:txBody>
          <a:bodyPr/>
          <a:lstStyle/>
          <a:p>
            <a:r>
              <a:rPr lang="it-IT"/>
              <a:t>Ma anche la gradevole e coinvolgente sensazione di poter presto rivivere un momento o situazione in qualche modo </a:t>
            </a:r>
            <a:r>
              <a:rPr lang="it-IT">
                <a:hlinkClick r:id="rId2" tooltip="Piacere"/>
              </a:rPr>
              <a:t>piacevole</a:t>
            </a:r>
            <a:r>
              <a:rPr lang="it-IT"/>
              <a:t>, che la mente riesce a </a:t>
            </a:r>
            <a:r>
              <a:rPr lang="it-IT">
                <a:hlinkClick r:id="rId3" tooltip="Rievocare"/>
              </a:rPr>
              <a:t>rievocare</a:t>
            </a:r>
            <a:r>
              <a:rPr lang="it-IT"/>
              <a:t> in modi più o meno </a:t>
            </a:r>
            <a:r>
              <a:rPr lang="it-IT">
                <a:hlinkClick r:id="rId4" tooltip="Evanescenza"/>
              </a:rPr>
              <a:t>evanescenti</a:t>
            </a:r>
            <a:r>
              <a:rPr lang="it-IT"/>
              <a:t> e/o realistici rispetto alle </a:t>
            </a:r>
            <a:r>
              <a:rPr lang="it-IT">
                <a:hlinkClick r:id="rId5" tooltip="Percezione"/>
              </a:rPr>
              <a:t>percezioni</a:t>
            </a:r>
            <a:r>
              <a:rPr lang="it-IT"/>
              <a:t> dell'esperienza effettivamente vissuta.</a:t>
            </a:r>
          </a:p>
          <a:p>
            <a:endParaRPr lang="it-IT"/>
          </a:p>
          <a:p>
            <a:pPr>
              <a:buFontTx/>
              <a:buNone/>
            </a:pPr>
            <a:endParaRPr lang="it-IT"/>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idx="4294967295"/>
          </p:nvPr>
        </p:nvSpPr>
        <p:spPr>
          <a:xfrm>
            <a:off x="0" y="1600200"/>
            <a:ext cx="8229600" cy="4525963"/>
          </a:xfrm>
        </p:spPr>
        <p:txBody>
          <a:bodyPr/>
          <a:lstStyle/>
          <a:p>
            <a:r>
              <a:rPr lang="it-IT" b="1"/>
              <a:t>Desideri naturali e desideri vani</a:t>
            </a:r>
          </a:p>
          <a:p>
            <a:r>
              <a:rPr lang="it-IT"/>
              <a:t>I filosofi, sin dalle origini della filosofia, si sono domandati quale spazio dare ai desideri. Le risposte sono molto variegate. </a:t>
            </a:r>
            <a:endParaRPr lang="it-IT" b="1"/>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idx="4294967295"/>
          </p:nvPr>
        </p:nvSpPr>
        <p:spPr>
          <a:xfrm>
            <a:off x="0" y="1600200"/>
            <a:ext cx="8229600" cy="4525963"/>
          </a:xfrm>
        </p:spPr>
        <p:txBody>
          <a:bodyPr/>
          <a:lstStyle/>
          <a:p>
            <a:r>
              <a:rPr lang="it-IT"/>
              <a:t>Dentro il </a:t>
            </a:r>
            <a:r>
              <a:rPr lang="it-IT" i="1">
                <a:hlinkClick r:id="rId2" tooltip="Fedone (dialogo)"/>
              </a:rPr>
              <a:t>Fedone</a:t>
            </a:r>
            <a:r>
              <a:rPr lang="it-IT"/>
              <a:t>, </a:t>
            </a:r>
            <a:r>
              <a:rPr lang="it-IT">
                <a:hlinkClick r:id="rId3" tooltip="Platone"/>
              </a:rPr>
              <a:t>Platone</a:t>
            </a:r>
            <a:r>
              <a:rPr lang="it-IT"/>
              <a:t> espone l'idea di una via ascética, o di come l'uomo deva lottare contra i desideri turbulenti del proprio corpo; i </a:t>
            </a:r>
            <a:r>
              <a:rPr lang="it-IT">
                <a:hlinkClick r:id="rId4" tooltip="Cirenaismo"/>
              </a:rPr>
              <a:t>cirenaici</a:t>
            </a:r>
            <a:r>
              <a:rPr lang="it-IT"/>
              <a:t>, al contrario, fanno della soddisfazione di tutti i desideri il bene supremo. </a:t>
            </a:r>
            <a:r>
              <a:rPr lang="it-IT" b="1"/>
              <a:t>Tutte queste riflessioni conducono a stabilire numerosi distinguo, come per esempio fa </a:t>
            </a:r>
            <a:r>
              <a:rPr lang="it-IT" b="1">
                <a:hlinkClick r:id="rId5" tooltip="Epicuro"/>
              </a:rPr>
              <a:t>Epicuro</a:t>
            </a:r>
            <a:r>
              <a:rPr lang="it-IT" b="1"/>
              <a:t>.</a:t>
            </a:r>
          </a:p>
          <a:p>
            <a:endParaRPr lang="it-IT"/>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4294967295"/>
          </p:nvPr>
        </p:nvSpPr>
        <p:spPr>
          <a:xfrm>
            <a:off x="0" y="1600200"/>
            <a:ext cx="8229600" cy="4525963"/>
          </a:xfrm>
        </p:spPr>
        <p:txBody>
          <a:bodyPr/>
          <a:lstStyle/>
          <a:p>
            <a:r>
              <a:rPr lang="it-IT" sz="2800" b="1"/>
              <a:t>Classificazione dei desideri secondo </a:t>
            </a:r>
            <a:r>
              <a:rPr lang="it-IT" sz="2800" b="1">
                <a:hlinkClick r:id="rId2" tooltip="Epicuro"/>
              </a:rPr>
              <a:t>Epicuro</a:t>
            </a:r>
            <a:r>
              <a:rPr lang="it-IT" sz="2800" b="1"/>
              <a:t>:</a:t>
            </a:r>
          </a:p>
          <a:p>
            <a:r>
              <a:rPr lang="it-IT" sz="2800" b="1"/>
              <a:t>1)Desideri naturali </a:t>
            </a:r>
          </a:p>
          <a:p>
            <a:r>
              <a:rPr lang="it-IT" sz="2800" b="1"/>
              <a:t>A)Necessari: </a:t>
            </a:r>
          </a:p>
          <a:p>
            <a:r>
              <a:rPr lang="it-IT" sz="2800" b="1"/>
              <a:t>Per il benessere (</a:t>
            </a:r>
            <a:r>
              <a:rPr lang="it-IT" sz="2800" b="1">
                <a:hlinkClick r:id="rId3" tooltip="Atarassia"/>
              </a:rPr>
              <a:t>atarassia</a:t>
            </a:r>
            <a:r>
              <a:rPr lang="it-IT" sz="2800" b="1"/>
              <a:t>)Per la tranquillità del corpo (protezione) Per la vita (nutrimento, riposo)</a:t>
            </a:r>
          </a:p>
          <a:p>
            <a:r>
              <a:rPr lang="it-IT" sz="2800" b="1"/>
              <a:t>B)Semplicemente naturali</a:t>
            </a:r>
          </a:p>
          <a:p>
            <a:r>
              <a:rPr lang="it-IT" sz="2800" b="1"/>
              <a:t>Variazione dei piaceri, ricerca del </a:t>
            </a:r>
            <a:r>
              <a:rPr lang="it-IT" sz="2800" b="1">
                <a:hlinkClick r:id="rId4" tooltip="Gradevole"/>
              </a:rPr>
              <a:t>gradevole</a:t>
            </a:r>
            <a:endParaRPr lang="it-IT" sz="280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Grp="1" noChangeArrowheads="1"/>
          </p:cNvSpPr>
          <p:nvPr>
            <p:ph type="body" idx="4294967295"/>
          </p:nvPr>
        </p:nvSpPr>
        <p:spPr>
          <a:xfrm>
            <a:off x="0" y="1600200"/>
            <a:ext cx="8229600" cy="4525963"/>
          </a:xfrm>
        </p:spPr>
        <p:txBody>
          <a:bodyPr/>
          <a:lstStyle/>
          <a:p>
            <a:r>
              <a:rPr lang="it-IT" b="1"/>
              <a:t>2)Desideri vani:</a:t>
            </a:r>
          </a:p>
          <a:p>
            <a:r>
              <a:rPr lang="it-IT" b="1"/>
              <a:t>A) Artificiali </a:t>
            </a:r>
          </a:p>
          <a:p>
            <a:r>
              <a:rPr lang="it-IT" b="1"/>
              <a:t>Ex : ricchezza, gloria</a:t>
            </a:r>
          </a:p>
          <a:p>
            <a:endParaRPr lang="it-IT" b="1"/>
          </a:p>
          <a:p>
            <a:r>
              <a:rPr lang="it-IT" b="1"/>
              <a:t>B) Irrealizzabili</a:t>
            </a:r>
          </a:p>
          <a:p>
            <a:r>
              <a:rPr lang="it-IT" b="1"/>
              <a:t>Ex : desiderio d'immortalità</a:t>
            </a:r>
          </a:p>
          <a:p>
            <a:endParaRPr lang="it-IT"/>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body" idx="4294967295"/>
          </p:nvPr>
        </p:nvSpPr>
        <p:spPr>
          <a:xfrm>
            <a:off x="0" y="1600200"/>
            <a:ext cx="8229600" cy="4525963"/>
          </a:xfrm>
        </p:spPr>
        <p:txBody>
          <a:bodyPr/>
          <a:lstStyle/>
          <a:p>
            <a:r>
              <a:rPr lang="it-IT"/>
              <a:t>Per altri come </a:t>
            </a:r>
            <a:r>
              <a:rPr lang="it-IT">
                <a:hlinkClick r:id="rId2" tooltip="Marx"/>
              </a:rPr>
              <a:t>Marx</a:t>
            </a:r>
            <a:r>
              <a:rPr lang="it-IT"/>
              <a:t> oppure </a:t>
            </a:r>
            <a:r>
              <a:rPr lang="it-IT">
                <a:hlinkClick r:id="rId3" tooltip="Hegel"/>
              </a:rPr>
              <a:t>Hegel</a:t>
            </a:r>
            <a:r>
              <a:rPr lang="it-IT"/>
              <a:t> il desiderio più elevato é quello dell'</a:t>
            </a:r>
            <a:r>
              <a:rPr lang="it-IT">
                <a:hlinkClick r:id="rId4" tooltip="Uguaglianza"/>
              </a:rPr>
              <a:t>uguaglianza</a:t>
            </a:r>
            <a:r>
              <a:rPr lang="it-IT"/>
              <a:t>.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4294967295"/>
          </p:nvPr>
        </p:nvSpPr>
        <p:spPr>
          <a:xfrm>
            <a:off x="0" y="1600200"/>
            <a:ext cx="8229600" cy="4525963"/>
          </a:xfrm>
        </p:spPr>
        <p:txBody>
          <a:bodyPr/>
          <a:lstStyle/>
          <a:p>
            <a:r>
              <a:rPr lang="it-IT"/>
              <a:t>Questa classificazione non può essere separabile da un </a:t>
            </a:r>
            <a:r>
              <a:rPr lang="it-IT">
                <a:hlinkClick r:id="rId2" tooltip="Arte di vivere"/>
              </a:rPr>
              <a:t>arte di vivere</a:t>
            </a:r>
            <a:r>
              <a:rPr lang="it-IT"/>
              <a:t>, dove </a:t>
            </a:r>
            <a:r>
              <a:rPr lang="it-IT" b="1" u="sng"/>
              <a:t>i desideri sono l'oggetto di un preciso </a:t>
            </a:r>
            <a:r>
              <a:rPr lang="it-IT" b="1" i="1" u="sng"/>
              <a:t>calcolo</a:t>
            </a:r>
            <a:r>
              <a:rPr lang="it-IT"/>
              <a:t> in vista della ricerca della </a:t>
            </a:r>
            <a:r>
              <a:rPr lang="it-IT">
                <a:hlinkClick r:id="rId3" tooltip="Felicità"/>
              </a:rPr>
              <a:t>felicità</a:t>
            </a:r>
            <a:r>
              <a:rPr lang="it-IT"/>
              <a: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it-IT"/>
              <a:t>Bisogni-Desideri</a:t>
            </a:r>
          </a:p>
        </p:txBody>
      </p:sp>
      <p:sp>
        <p:nvSpPr>
          <p:cNvPr id="62467" name="Rectangle 3"/>
          <p:cNvSpPr>
            <a:spLocks noGrp="1" noChangeArrowheads="1"/>
          </p:cNvSpPr>
          <p:nvPr>
            <p:ph type="body" idx="1"/>
          </p:nvPr>
        </p:nvSpPr>
        <p:spPr/>
        <p:txBody>
          <a:bodyPr/>
          <a:lstStyle/>
          <a:p>
            <a:r>
              <a:rPr lang="it-IT"/>
              <a:t>Gli uomini prima sentono il necessario, di poi badano all’utile, appresso avvertiscono il comodo, più innanzi si dilettano del piacere, quindi si dissolvono nel lusso, e finalmente impazzano in istrapazzar le sostanze. </a:t>
            </a:r>
          </a:p>
          <a:p>
            <a:r>
              <a:rPr lang="it-IT"/>
              <a:t>Vico, </a:t>
            </a:r>
            <a:r>
              <a:rPr lang="it-IT" i="1"/>
              <a:t>La scienza nuova</a:t>
            </a:r>
            <a:r>
              <a:rPr lang="it-IT"/>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fade">
                                      <p:cBhvr>
                                        <p:cTn id="7" dur="2000"/>
                                        <p:tgtEl>
                                          <p:spTgt spid="624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467">
                                            <p:txEl>
                                              <p:pRg st="0" end="0"/>
                                            </p:txEl>
                                          </p:spTgt>
                                        </p:tgtEl>
                                        <p:attrNameLst>
                                          <p:attrName>style.visibility</p:attrName>
                                        </p:attrNameLst>
                                      </p:cBhvr>
                                      <p:to>
                                        <p:strVal val="visible"/>
                                      </p:to>
                                    </p:set>
                                    <p:animEffect transition="in" filter="fade">
                                      <p:cBhvr>
                                        <p:cTn id="12" dur="2000"/>
                                        <p:tgtEl>
                                          <p:spTgt spid="6246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467">
                                            <p:txEl>
                                              <p:pRg st="1" end="1"/>
                                            </p:txEl>
                                          </p:spTgt>
                                        </p:tgtEl>
                                        <p:attrNameLst>
                                          <p:attrName>style.visibility</p:attrName>
                                        </p:attrNameLst>
                                      </p:cBhvr>
                                      <p:to>
                                        <p:strVal val="visible"/>
                                      </p:to>
                                    </p:set>
                                    <p:animEffect transition="in" filter="fade">
                                      <p:cBhvr>
                                        <p:cTn id="17" dur="2000"/>
                                        <p:tgtEl>
                                          <p:spTgt spid="624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7"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4294967295"/>
          </p:nvPr>
        </p:nvSpPr>
        <p:spPr>
          <a:xfrm>
            <a:off x="0" y="1600200"/>
            <a:ext cx="8229600" cy="4525963"/>
          </a:xfrm>
        </p:spPr>
        <p:txBody>
          <a:bodyPr/>
          <a:lstStyle/>
          <a:p>
            <a:r>
              <a:rPr lang="it-IT"/>
              <a:t>"Dicesi </a:t>
            </a:r>
            <a:r>
              <a:rPr lang="it-IT" b="1"/>
              <a:t>desiderio</a:t>
            </a:r>
            <a:r>
              <a:rPr lang="it-IT"/>
              <a:t> ciò che dagli E.U., in grande moltitudine, erroneamente viene confuso con il bisogno e per questi desideri essi compiono le brutture peggiori, logorando la loro vita e quella degli altri, dimenticando molto spesso di vivere.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4294967295"/>
          </p:nvPr>
        </p:nvSpPr>
        <p:spPr>
          <a:xfrm>
            <a:off x="0" y="1600200"/>
            <a:ext cx="8229600" cy="4525963"/>
          </a:xfrm>
        </p:spPr>
        <p:txBody>
          <a:bodyPr/>
          <a:lstStyle/>
          <a:p>
            <a:r>
              <a:rPr lang="it-IT"/>
              <a:t> DESIDERI:</a:t>
            </a:r>
          </a:p>
          <a:p>
            <a:r>
              <a:rPr lang="it-IT"/>
              <a:t>comodità, lusso, strumenti del consumismo, sovrastrutture cosiddette civili.</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4294967295"/>
          </p:nvPr>
        </p:nvSpPr>
        <p:spPr>
          <a:xfrm>
            <a:off x="0" y="1600200"/>
            <a:ext cx="8229600" cy="4525963"/>
          </a:xfrm>
        </p:spPr>
        <p:txBody>
          <a:bodyPr/>
          <a:lstStyle/>
          <a:p>
            <a:r>
              <a:rPr lang="it-IT"/>
              <a:t>II mancato appagamento genera tutti quei disturbi per cui la stragrande maggioranza degli ambulatori è sempre piena di pazienti' ".(v.desideri-piaceri)</a:t>
            </a:r>
          </a:p>
          <a:p>
            <a:endParaRPr lang="it-IT"/>
          </a:p>
          <a:p>
            <a:endParaRPr lang="it-IT"/>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it-IT" sz="4000" b="1"/>
              <a:t>DESIDERIO = DOLORE : </a:t>
            </a:r>
            <a:r>
              <a:rPr lang="it-IT" sz="4000" b="1">
                <a:hlinkClick r:id="rId2" tooltip="SCHOPENHAUER"/>
              </a:rPr>
              <a:t>SCHOPENHAUER</a:t>
            </a:r>
            <a:r>
              <a:rPr lang="it-IT" sz="4000" b="1"/>
              <a:t/>
            </a:r>
            <a:br>
              <a:rPr lang="it-IT" sz="4000" b="1"/>
            </a:br>
            <a:endParaRPr lang="it-IT" sz="4000" b="1"/>
          </a:p>
        </p:txBody>
      </p:sp>
      <p:sp>
        <p:nvSpPr>
          <p:cNvPr id="72707" name="Rectangle 3"/>
          <p:cNvSpPr>
            <a:spLocks noGrp="1" noChangeArrowheads="1"/>
          </p:cNvSpPr>
          <p:nvPr>
            <p:ph type="body" idx="1"/>
          </p:nvPr>
        </p:nvSpPr>
        <p:spPr/>
        <p:txBody>
          <a:bodyPr/>
          <a:lstStyle/>
          <a:p>
            <a:r>
              <a:rPr lang="it-IT" b="1"/>
              <a:t>Solo liberandosi radicalmente di ogni desiderio, solo estirpando da sé la volontà l’uomo potrebbe superare l’infelicità che fa parte della sua natura.</a:t>
            </a:r>
            <a:endParaRPr lang="it-IT" i="1"/>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endParaRPr lang="it-IT"/>
          </a:p>
        </p:txBody>
      </p:sp>
      <p:sp>
        <p:nvSpPr>
          <p:cNvPr id="48131" name="Rectangle 3"/>
          <p:cNvSpPr>
            <a:spLocks noGrp="1" noChangeArrowheads="1"/>
          </p:cNvSpPr>
          <p:nvPr>
            <p:ph type="body" idx="1"/>
          </p:nvPr>
        </p:nvSpPr>
        <p:spPr/>
        <p:txBody>
          <a:bodyPr/>
          <a:lstStyle/>
          <a:p>
            <a:endParaRPr lang="it-IT"/>
          </a:p>
        </p:txBody>
      </p:sp>
      <p:pic>
        <p:nvPicPr>
          <p:cNvPr id="48132" name="Picture 4" descr="felicità-bisogni-desid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type="body" idx="4294967295"/>
          </p:nvPr>
        </p:nvSpPr>
        <p:spPr>
          <a:xfrm>
            <a:off x="468313" y="765175"/>
            <a:ext cx="8229600" cy="4525963"/>
          </a:xfrm>
        </p:spPr>
        <p:txBody>
          <a:bodyPr/>
          <a:lstStyle/>
          <a:p>
            <a:pPr>
              <a:lnSpc>
                <a:spcPct val="80000"/>
              </a:lnSpc>
            </a:pPr>
            <a:r>
              <a:rPr lang="it-IT" sz="2000"/>
              <a:t>                                      </a:t>
            </a:r>
            <a:r>
              <a:rPr lang="it-IT" sz="2000" b="1"/>
              <a:t>Tesina finale</a:t>
            </a:r>
          </a:p>
          <a:p>
            <a:pPr>
              <a:lnSpc>
                <a:spcPct val="80000"/>
              </a:lnSpc>
            </a:pPr>
            <a:endParaRPr lang="it-IT" sz="2000" b="1"/>
          </a:p>
          <a:p>
            <a:pPr>
              <a:lnSpc>
                <a:spcPct val="80000"/>
              </a:lnSpc>
            </a:pPr>
            <a:endParaRPr lang="it-IT" sz="2000"/>
          </a:p>
          <a:p>
            <a:pPr>
              <a:lnSpc>
                <a:spcPct val="80000"/>
              </a:lnSpc>
            </a:pPr>
            <a:r>
              <a:rPr lang="it-IT" sz="2000"/>
              <a:t>Che cosa è un bisogno?</a:t>
            </a:r>
          </a:p>
          <a:p>
            <a:pPr>
              <a:lnSpc>
                <a:spcPct val="80000"/>
              </a:lnSpc>
            </a:pPr>
            <a:endParaRPr lang="it-IT" sz="2000"/>
          </a:p>
          <a:p>
            <a:pPr>
              <a:lnSpc>
                <a:spcPct val="80000"/>
              </a:lnSpc>
            </a:pPr>
            <a:r>
              <a:rPr lang="it-IT" sz="2000"/>
              <a:t>A cosa serve?</a:t>
            </a:r>
          </a:p>
          <a:p>
            <a:pPr>
              <a:lnSpc>
                <a:spcPct val="80000"/>
              </a:lnSpc>
            </a:pPr>
            <a:endParaRPr lang="it-IT" sz="2000"/>
          </a:p>
          <a:p>
            <a:pPr>
              <a:lnSpc>
                <a:spcPct val="80000"/>
              </a:lnSpc>
            </a:pPr>
            <a:r>
              <a:rPr lang="it-IT" sz="2000"/>
              <a:t>Perché si produce?</a:t>
            </a:r>
          </a:p>
          <a:p>
            <a:pPr>
              <a:lnSpc>
                <a:spcPct val="80000"/>
              </a:lnSpc>
            </a:pPr>
            <a:endParaRPr lang="it-IT" sz="2000"/>
          </a:p>
          <a:p>
            <a:pPr>
              <a:lnSpc>
                <a:spcPct val="80000"/>
              </a:lnSpc>
            </a:pPr>
            <a:r>
              <a:rPr lang="it-IT" sz="2000"/>
              <a:t>Quando si produce?</a:t>
            </a:r>
          </a:p>
          <a:p>
            <a:pPr>
              <a:lnSpc>
                <a:spcPct val="80000"/>
              </a:lnSpc>
            </a:pPr>
            <a:endParaRPr lang="it-IT" sz="2000"/>
          </a:p>
          <a:p>
            <a:pPr>
              <a:lnSpc>
                <a:spcPct val="80000"/>
              </a:lnSpc>
            </a:pPr>
            <a:r>
              <a:rPr lang="it-IT" sz="2000"/>
              <a:t>Quanti tipi di bisogno conosciamo?</a:t>
            </a:r>
          </a:p>
          <a:p>
            <a:pPr>
              <a:lnSpc>
                <a:spcPct val="80000"/>
              </a:lnSpc>
            </a:pPr>
            <a:endParaRPr lang="it-IT" sz="2000"/>
          </a:p>
          <a:p>
            <a:pPr>
              <a:lnSpc>
                <a:spcPct val="80000"/>
              </a:lnSpc>
            </a:pPr>
            <a:r>
              <a:rPr lang="it-IT" sz="2000"/>
              <a:t>Quali bisogni  oggi appaghiamo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body" idx="4294967295"/>
          </p:nvPr>
        </p:nvSpPr>
        <p:spPr>
          <a:xfrm>
            <a:off x="0" y="1600200"/>
            <a:ext cx="8229600" cy="4525963"/>
          </a:xfrm>
        </p:spPr>
        <p:txBody>
          <a:bodyPr/>
          <a:lstStyle/>
          <a:p>
            <a:r>
              <a:rPr lang="it-IT"/>
              <a:t>Per </a:t>
            </a:r>
            <a:r>
              <a:rPr lang="it-IT">
                <a:hlinkClick r:id="rId2" tooltip="Friedrich Nietzsche"/>
              </a:rPr>
              <a:t>Friedrich Nietzsche</a:t>
            </a:r>
            <a:r>
              <a:rPr lang="it-IT"/>
              <a:t> la massima aspirazione o desiderio dell'essere umano deve essere quella di diventare una persona che incarni il concetto del </a:t>
            </a:r>
            <a:r>
              <a:rPr lang="it-IT">
                <a:hlinkClick r:id="rId3" tooltip="Superuomo"/>
              </a:rPr>
              <a:t>superuomo</a:t>
            </a:r>
            <a:r>
              <a:rPr lang="it-IT"/>
              <a:t>.</a:t>
            </a:r>
          </a:p>
          <a:p>
            <a:endParaRPr lang="it-IT"/>
          </a:p>
          <a:p>
            <a:endParaRPr lang="it-IT"/>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4294967295"/>
          </p:nvPr>
        </p:nvSpPr>
        <p:spPr>
          <a:xfrm>
            <a:off x="0" y="1600200"/>
            <a:ext cx="8229600" cy="4525963"/>
          </a:xfrm>
        </p:spPr>
        <p:txBody>
          <a:bodyPr/>
          <a:lstStyle/>
          <a:p>
            <a:r>
              <a:rPr lang="it-IT"/>
              <a:t>In psicologia clinica si usa spesso il termine bisogno per indicare il sentimento della mancanza di qualche cosa che soddisfi esigenze psicologiche impellenti di ogni genere, che si estendono anche alle più elevate attività.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4294967295"/>
          </p:nvPr>
        </p:nvSpPr>
        <p:spPr>
          <a:xfrm>
            <a:off x="0" y="1600200"/>
            <a:ext cx="8229600" cy="4525963"/>
          </a:xfrm>
        </p:spPr>
        <p:txBody>
          <a:bodyPr/>
          <a:lstStyle/>
          <a:p>
            <a:r>
              <a:rPr lang="it-IT"/>
              <a:t>Tale è il bisogno dell’artista di soddisfare in ogni modo con la sua attività gli ideali cui tende. L’apprendimento nell’ambiente presuppone, in questi casi, particolari tendenze. </a:t>
            </a:r>
          </a:p>
          <a:p>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ceano">
  <a:themeElements>
    <a:clrScheme name="Oce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o">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o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o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o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o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o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o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o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462</TotalTime>
  <Words>2415</Words>
  <Application>Microsoft Office PowerPoint</Application>
  <PresentationFormat>Presentazione su schermo (4:3)</PresentationFormat>
  <Paragraphs>226</Paragraphs>
  <Slides>67</Slides>
  <Notes>10</Notes>
  <HiddenSlides>0</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67</vt:i4>
      </vt:variant>
    </vt:vector>
  </HeadingPairs>
  <TitlesOfParts>
    <vt:vector size="75" baseType="lpstr">
      <vt:lpstr>Arial</vt:lpstr>
      <vt:lpstr>Tahoma</vt:lpstr>
      <vt:lpstr>Wingdings</vt:lpstr>
      <vt:lpstr>Times New Roman</vt:lpstr>
      <vt:lpstr>Arial Unicode MS</vt:lpstr>
      <vt:lpstr>ＭＳ Ｐゴシック</vt:lpstr>
      <vt:lpstr>Struttura predefinita</vt:lpstr>
      <vt:lpstr>Oceano</vt:lpstr>
      <vt:lpstr>I Bisogni</vt:lpstr>
      <vt:lpstr>Bisogno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TEORIA PULSIONALE di Freud</vt:lpstr>
      <vt:lpstr>La TEORIA PULSIONALE di Freud</vt:lpstr>
      <vt:lpstr>La TEORIA PULSIONALE di Freud</vt:lpstr>
      <vt:lpstr>La TEORIA PULSIONALE di Freud</vt:lpstr>
      <vt:lpstr>Presentazione standard di PowerPoint</vt:lpstr>
      <vt:lpstr>Presentazione standard di PowerPoint</vt:lpstr>
      <vt:lpstr>Presentazione standard di PowerPoint</vt:lpstr>
      <vt:lpstr>Presentazione standard di PowerPoint</vt:lpstr>
      <vt:lpstr>Presentazione standard di PowerPoint</vt:lpstr>
      <vt:lpstr>CHE COSA SIGNIFICA BISOGNO</vt:lpstr>
      <vt:lpstr>Presentazione standard di PowerPoint</vt:lpstr>
      <vt:lpstr>Presentazione standard di PowerPoint</vt:lpstr>
      <vt:lpstr>Presentazione standard di PowerPoint</vt:lpstr>
      <vt:lpstr>Presentazione standard di PowerPoint</vt:lpstr>
      <vt:lpstr>Presentazione standard di PowerPoint</vt:lpstr>
      <vt:lpstr>L’affiliazione o bisogno degli altri: l’attaccamento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Bisogni-Desideri</vt:lpstr>
      <vt:lpstr>Presentazione standard di PowerPoint</vt:lpstr>
      <vt:lpstr>Presentazione standard di PowerPoint</vt:lpstr>
      <vt:lpstr>Presentazione standard di PowerPoint</vt:lpstr>
      <vt:lpstr>DESIDERIO = DOLORE : SCHOPENHAUER </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Bisogno</dc:title>
  <dc:creator>xp</dc:creator>
  <cp:lastModifiedBy>Administrator</cp:lastModifiedBy>
  <cp:revision>47</cp:revision>
  <dcterms:created xsi:type="dcterms:W3CDTF">2007-11-09T06:39:27Z</dcterms:created>
  <dcterms:modified xsi:type="dcterms:W3CDTF">2013-05-20T11:24:36Z</dcterms:modified>
</cp:coreProperties>
</file>